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5" r:id="rId7"/>
    <p:sldId id="273" r:id="rId8"/>
    <p:sldId id="274" r:id="rId9"/>
    <p:sldId id="262" r:id="rId10"/>
    <p:sldId id="263" r:id="rId11"/>
    <p:sldId id="264" r:id="rId12"/>
    <p:sldId id="276" r:id="rId13"/>
    <p:sldId id="268" r:id="rId14"/>
    <p:sldId id="269" r:id="rId15"/>
    <p:sldId id="271" r:id="rId16"/>
    <p:sldId id="272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29"/>
    <p:restoredTop sz="93500" autoAdjust="0"/>
  </p:normalViewPr>
  <p:slideViewPr>
    <p:cSldViewPr>
      <p:cViewPr>
        <p:scale>
          <a:sx n="66" d="100"/>
          <a:sy n="66" d="100"/>
        </p:scale>
        <p:origin x="-1626" y="-264"/>
      </p:cViewPr>
      <p:guideLst>
        <p:guide orient="horz" pos="215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E120611-889F-4096-BCDC-7314BBF9DBB5}" type="datetime1">
              <a:rPr lang="ko-KR" altLang="en-US"/>
              <a:pPr lvl="0">
                <a:defRPr/>
              </a:pPr>
              <a:t>2017-12-23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5E45B54-1C5A-4AD0-A13D-62E52F3E8CE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2287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125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4498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 hasCustomPrompt="1"/>
          </p:nvPr>
        </p:nvSpPr>
        <p:spPr>
          <a:xfrm>
            <a:off x="323528" y="260648"/>
            <a:ext cx="8496944" cy="794519"/>
          </a:xfrm>
          <a:prstGeom prst="rect">
            <a:avLst/>
          </a:prstGeom>
        </p:spPr>
        <p:txBody>
          <a:bodyPr/>
          <a:lstStyle>
            <a:lvl1pPr algn="l">
              <a:defRPr sz="44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ko-KR" altLang="en-US" dirty="0" smtClean="0"/>
              <a:t>슬라이드 제목</a:t>
            </a:r>
            <a:endParaRPr lang="ko-KR" altLang="en-US" dirty="0"/>
          </a:p>
        </p:txBody>
      </p:sp>
      <p:sp>
        <p:nvSpPr>
          <p:cNvPr id="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755576" y="980728"/>
            <a:ext cx="8064896" cy="3601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1742375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35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7EDD1-842A-4928-83C9-42F67BE0E1CD}" type="datetime1">
              <a:rPr lang="ko-KR" altLang="en-US"/>
              <a:pPr>
                <a:defRPr/>
              </a:pPr>
              <a:t>2017-12-23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4776BC-6EF1-4D88-8E17-22B7314E8BC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37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9166050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771800" y="260648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BatmanForeverAlternate" pitchFamily="2" charset="0"/>
              </a:rPr>
              <a:t>Battle gun</a:t>
            </a:r>
            <a:endParaRPr lang="ko-KR" altLang="en-US" sz="3200" dirty="0">
              <a:latin typeface="BatmanForeverAlternate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2080" y="5949280"/>
            <a:ext cx="385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	 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지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도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교수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송인희 교수님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학번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: 2012181023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이름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: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오준석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학번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: 2012181034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이름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정우혁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5" name="Group 9"/>
          <p:cNvGrpSpPr/>
          <p:nvPr/>
        </p:nvGrpSpPr>
        <p:grpSpPr>
          <a:xfrm>
            <a:off x="6300192" y="4142782"/>
            <a:ext cx="2815390" cy="1590474"/>
            <a:chOff x="1058779" y="3920228"/>
            <a:chExt cx="2582779" cy="1334634"/>
          </a:xfrm>
        </p:grpSpPr>
        <p:sp>
          <p:nvSpPr>
            <p:cNvPr id="6" name="Rectangle 6"/>
            <p:cNvSpPr/>
            <p:nvPr/>
          </p:nvSpPr>
          <p:spPr>
            <a:xfrm>
              <a:off x="1058779" y="3920228"/>
              <a:ext cx="2582779" cy="657726"/>
            </a:xfrm>
            <a:prstGeom prst="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 smtClean="0">
                  <a:solidFill>
                    <a:schemeClr val="tx1"/>
                  </a:solidFill>
                </a:rPr>
                <a:t>지도교수 서명</a:t>
              </a:r>
              <a:endParaRPr lang="ko-KR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8"/>
            <p:cNvSpPr/>
            <p:nvPr/>
          </p:nvSpPr>
          <p:spPr>
            <a:xfrm>
              <a:off x="1058779" y="4597136"/>
              <a:ext cx="2582779" cy="65772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44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241037" y="3316571"/>
            <a:ext cx="279782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endParaRPr lang="en-US" altLang="ko-KR" sz="2000" b="1" dirty="0"/>
          </a:p>
          <a:p>
            <a:pPr algn="ctr" eaLnBrk="1" hangingPunct="1"/>
            <a:r>
              <a:rPr lang="en-US" altLang="ko-KR" sz="1000" dirty="0"/>
              <a:t>&lt;</a:t>
            </a:r>
            <a:r>
              <a:rPr lang="ko-KR" altLang="en-US" sz="1000" dirty="0" smtClean="0"/>
              <a:t>기본 총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투사체 없이 나가는 기본 총</a:t>
            </a:r>
            <a:r>
              <a:rPr lang="en-US" altLang="ko-KR" sz="1000" dirty="0" smtClean="0"/>
              <a:t>&gt;</a:t>
            </a:r>
            <a:endParaRPr lang="en-US" altLang="ko-KR" sz="1000" dirty="0"/>
          </a:p>
        </p:txBody>
      </p:sp>
      <p:pic>
        <p:nvPicPr>
          <p:cNvPr id="4098" name="Picture 2" descr="언리얼토너먼트 2004 게임모드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26" y="1084324"/>
            <a:ext cx="3123408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229" y="1084322"/>
            <a:ext cx="2592053" cy="2448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3490660" y="3388579"/>
            <a:ext cx="279782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endParaRPr lang="en-US" altLang="ko-KR" sz="2000" b="1" dirty="0"/>
          </a:p>
          <a:p>
            <a:pPr eaLnBrk="1" hangingPunct="1"/>
            <a:r>
              <a:rPr lang="en-US" altLang="ko-KR" sz="1000" dirty="0" smtClean="0"/>
              <a:t>&lt; </a:t>
            </a:r>
            <a:r>
              <a:rPr lang="ko-KR" altLang="en-US" sz="1000" dirty="0" err="1" smtClean="0"/>
              <a:t>실드</a:t>
            </a:r>
            <a:r>
              <a:rPr lang="ko-KR" altLang="en-US" sz="1000" dirty="0" smtClean="0"/>
              <a:t> 총</a:t>
            </a:r>
            <a:r>
              <a:rPr lang="en-US" altLang="ko-KR" sz="1000" dirty="0" smtClean="0"/>
              <a:t>:   </a:t>
            </a:r>
            <a:r>
              <a:rPr lang="ko-KR" altLang="en-US" sz="1000" dirty="0" smtClean="0"/>
              <a:t>상대 공격을 막는 총</a:t>
            </a:r>
            <a:r>
              <a:rPr lang="en-US" altLang="ko-KR" sz="1000" dirty="0" smtClean="0"/>
              <a:t>&gt;</a:t>
            </a:r>
            <a:endParaRPr lang="en-US" altLang="ko-KR" sz="1000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282" y="1084324"/>
            <a:ext cx="2886844" cy="2448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"/>
          <p:cNvSpPr txBox="1">
            <a:spLocks noChangeArrowheads="1"/>
          </p:cNvSpPr>
          <p:nvPr/>
        </p:nvSpPr>
        <p:spPr bwMode="auto">
          <a:xfrm>
            <a:off x="6582354" y="3388579"/>
            <a:ext cx="279782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endParaRPr lang="en-US" altLang="ko-KR" sz="2000" b="1" dirty="0"/>
          </a:p>
          <a:p>
            <a:pPr eaLnBrk="1" hangingPunct="1"/>
            <a:r>
              <a:rPr lang="en-US" altLang="ko-KR" sz="1000" dirty="0" smtClean="0"/>
              <a:t>&lt;</a:t>
            </a:r>
            <a:r>
              <a:rPr lang="ko-KR" altLang="en-US" sz="1000" dirty="0" smtClean="0"/>
              <a:t>로</a:t>
            </a:r>
            <a:r>
              <a:rPr lang="ko-KR" altLang="en-US" sz="1000" dirty="0"/>
              <a:t>켓</a:t>
            </a:r>
            <a:r>
              <a:rPr lang="ko-KR" altLang="en-US" sz="1000" dirty="0" smtClean="0"/>
              <a:t> 총</a:t>
            </a:r>
            <a:r>
              <a:rPr lang="en-US" altLang="ko-KR" sz="1000" dirty="0" smtClean="0"/>
              <a:t>:   </a:t>
            </a:r>
            <a:r>
              <a:rPr lang="ko-KR" altLang="en-US" sz="1000" dirty="0" smtClean="0"/>
              <a:t>폭발 투사체 발사</a:t>
            </a:r>
            <a:r>
              <a:rPr lang="en-US" altLang="ko-KR" sz="1000" dirty="0" smtClean="0"/>
              <a:t>&gt;</a:t>
            </a:r>
            <a:endParaRPr lang="en-US" altLang="ko-KR" sz="1000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987810"/>
            <a:ext cx="3123409" cy="2448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"/>
          <p:cNvSpPr txBox="1">
            <a:spLocks noChangeArrowheads="1"/>
          </p:cNvSpPr>
          <p:nvPr/>
        </p:nvSpPr>
        <p:spPr bwMode="auto">
          <a:xfrm>
            <a:off x="342302" y="6124883"/>
            <a:ext cx="279782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endParaRPr lang="en-US" altLang="ko-KR" sz="2000" b="1" dirty="0"/>
          </a:p>
          <a:p>
            <a:pPr algn="ctr" eaLnBrk="1" hangingPunct="1"/>
            <a:r>
              <a:rPr lang="en-US" altLang="ko-KR" sz="1000" b="1" dirty="0" smtClean="0"/>
              <a:t>&lt;</a:t>
            </a:r>
            <a:r>
              <a:rPr lang="ko-KR" altLang="en-US" sz="1000" b="1" dirty="0" smtClean="0"/>
              <a:t>레이저 총 </a:t>
            </a:r>
            <a:r>
              <a:rPr lang="en-US" altLang="ko-KR" sz="1000" b="1" dirty="0" smtClean="0"/>
              <a:t>: </a:t>
            </a:r>
            <a:r>
              <a:rPr lang="ko-KR" altLang="en-US" sz="1000" b="1" dirty="0" smtClean="0"/>
              <a:t>레이저 발사</a:t>
            </a:r>
            <a:r>
              <a:rPr lang="en-US" altLang="ko-KR" sz="1000" b="1" dirty="0" smtClean="0"/>
              <a:t>&gt;</a:t>
            </a:r>
            <a:endParaRPr lang="en-US" altLang="ko-KR" sz="1000" b="1" dirty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21" y="3987809"/>
            <a:ext cx="2949462" cy="24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"/>
          <p:cNvSpPr txBox="1">
            <a:spLocks noChangeArrowheads="1"/>
          </p:cNvSpPr>
          <p:nvPr/>
        </p:nvSpPr>
        <p:spPr bwMode="auto">
          <a:xfrm>
            <a:off x="3378737" y="6149211"/>
            <a:ext cx="279782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endParaRPr lang="en-US" altLang="ko-KR" sz="2000" b="1" dirty="0"/>
          </a:p>
          <a:p>
            <a:pPr algn="ctr" eaLnBrk="1" hangingPunct="1"/>
            <a:r>
              <a:rPr lang="en-US" altLang="ko-KR" sz="1000" b="1" dirty="0" smtClean="0"/>
              <a:t>&lt;</a:t>
            </a:r>
            <a:r>
              <a:rPr lang="ko-KR" altLang="en-US" sz="1000" b="1" dirty="0" err="1" smtClean="0"/>
              <a:t>머신</a:t>
            </a:r>
            <a:r>
              <a:rPr lang="ko-KR" altLang="en-US" sz="1000" b="1" dirty="0" err="1"/>
              <a:t>건</a:t>
            </a:r>
            <a:r>
              <a:rPr lang="ko-KR" altLang="en-US" sz="1000" b="1" dirty="0" smtClean="0"/>
              <a:t> 총 </a:t>
            </a:r>
            <a:r>
              <a:rPr lang="en-US" altLang="ko-KR" sz="1000" b="1" dirty="0" smtClean="0"/>
              <a:t>:</a:t>
            </a:r>
            <a:r>
              <a:rPr lang="ko-KR" altLang="en-US" sz="1000" b="1" dirty="0" smtClean="0"/>
              <a:t>빠른 속도로 발사</a:t>
            </a:r>
            <a:r>
              <a:rPr lang="en-US" altLang="ko-KR" sz="1000" b="1" dirty="0" smtClean="0"/>
              <a:t>&gt;</a:t>
            </a:r>
            <a:endParaRPr lang="en-US" altLang="ko-KR" sz="1000" b="1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465" y="3987810"/>
            <a:ext cx="2595661" cy="2448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1"/>
          <p:cNvSpPr txBox="1">
            <a:spLocks noChangeArrowheads="1"/>
          </p:cNvSpPr>
          <p:nvPr/>
        </p:nvSpPr>
        <p:spPr bwMode="auto">
          <a:xfrm>
            <a:off x="6181179" y="6187370"/>
            <a:ext cx="279782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endParaRPr lang="en-US" altLang="ko-KR" sz="2000" b="1" dirty="0"/>
          </a:p>
          <a:p>
            <a:pPr algn="ctr" eaLnBrk="1" hangingPunct="1"/>
            <a:r>
              <a:rPr lang="en-US" altLang="ko-KR" sz="1000" b="1" dirty="0" smtClean="0"/>
              <a:t>&lt;</a:t>
            </a:r>
            <a:r>
              <a:rPr lang="ko-KR" altLang="en-US" sz="1000" b="1" dirty="0" smtClean="0"/>
              <a:t>반사 총 </a:t>
            </a:r>
            <a:r>
              <a:rPr lang="en-US" altLang="ko-KR" sz="1000" b="1" dirty="0" smtClean="0"/>
              <a:t>:</a:t>
            </a:r>
            <a:r>
              <a:rPr lang="ko-KR" altLang="en-US" sz="1000" b="1" dirty="0" smtClean="0"/>
              <a:t>벽에 부딪히면 </a:t>
            </a:r>
            <a:r>
              <a:rPr lang="ko-KR" altLang="en-US" sz="1000" b="1" dirty="0" err="1" smtClean="0"/>
              <a:t>팅기는</a:t>
            </a:r>
            <a:r>
              <a:rPr lang="ko-KR" altLang="en-US" sz="1000" b="1" dirty="0" smtClean="0"/>
              <a:t> 총알</a:t>
            </a:r>
            <a:r>
              <a:rPr lang="en-US" altLang="ko-KR" sz="1000" b="1" dirty="0" smtClean="0"/>
              <a:t>&gt;</a:t>
            </a:r>
            <a:endParaRPr lang="en-US" altLang="ko-KR" sz="1000" b="1" dirty="0"/>
          </a:p>
        </p:txBody>
      </p:sp>
      <p:sp>
        <p:nvSpPr>
          <p:cNvPr id="20" name="갈매기형 수장 19"/>
          <p:cNvSpPr/>
          <p:nvPr/>
        </p:nvSpPr>
        <p:spPr>
          <a:xfrm>
            <a:off x="8882955" y="6581184"/>
            <a:ext cx="148629" cy="146629"/>
          </a:xfrm>
          <a:prstGeom prst="chevron">
            <a:avLst>
              <a:gd name="adj" fmla="val 589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제목 4"/>
          <p:cNvSpPr txBox="1">
            <a:spLocks/>
          </p:cNvSpPr>
          <p:nvPr/>
        </p:nvSpPr>
        <p:spPr>
          <a:xfrm>
            <a:off x="8460432" y="6495619"/>
            <a:ext cx="432048" cy="31775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00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object 2"/>
          <p:cNvSpPr txBox="1">
            <a:spLocks/>
          </p:cNvSpPr>
          <p:nvPr/>
        </p:nvSpPr>
        <p:spPr>
          <a:xfrm>
            <a:off x="465338" y="348677"/>
            <a:ext cx="653859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spcBef>
                <a:spcPts val="100"/>
              </a:spcBef>
            </a:pPr>
            <a:r>
              <a:rPr lang="en-US" altLang="ko-KR" dirty="0" smtClean="0">
                <a:solidFill>
                  <a:srgbClr val="92D050"/>
                </a:solidFill>
                <a:latin typeface="BatmanForeverAlternate" pitchFamily="2" charset="0"/>
                <a:cs typeface="Calibri"/>
              </a:rPr>
              <a:t>3-2</a:t>
            </a:r>
            <a:r>
              <a:rPr lang="ko-KR" altLang="en-US" spc="-10" dirty="0" smtClean="0">
                <a:solidFill>
                  <a:srgbClr val="92D050"/>
                </a:solidFill>
                <a:latin typeface="BatmanForeverAlternate" pitchFamily="2" charset="0"/>
                <a:cs typeface="Calibri"/>
              </a:rPr>
              <a:t> 다양한 총</a:t>
            </a:r>
            <a:r>
              <a:rPr lang="en-US" altLang="ko-KR" spc="-10" dirty="0" smtClean="0">
                <a:solidFill>
                  <a:srgbClr val="92D050"/>
                </a:solidFill>
                <a:latin typeface="BatmanForeverAlternate" pitchFamily="2" charset="0"/>
                <a:cs typeface="Calibri"/>
              </a:rPr>
              <a:t>(</a:t>
            </a:r>
            <a:r>
              <a:rPr lang="ko-KR" altLang="en-US" spc="-10" dirty="0" smtClean="0">
                <a:solidFill>
                  <a:srgbClr val="92D050"/>
                </a:solidFill>
                <a:latin typeface="BatmanForeverAlternate" pitchFamily="2" charset="0"/>
                <a:cs typeface="Calibri"/>
              </a:rPr>
              <a:t>예시</a:t>
            </a:r>
            <a:r>
              <a:rPr lang="en-US" altLang="ko-KR" spc="-10" dirty="0" smtClean="0">
                <a:solidFill>
                  <a:srgbClr val="92D050"/>
                </a:solidFill>
                <a:latin typeface="BatmanForeverAlternate" pitchFamily="2" charset="0"/>
                <a:cs typeface="Calibri"/>
              </a:rPr>
              <a:t>)</a:t>
            </a:r>
            <a:endParaRPr lang="ko-KR" altLang="en-US" spc="-5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2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0"/>
          <p:cNvSpPr txBox="1"/>
          <p:nvPr/>
        </p:nvSpPr>
        <p:spPr>
          <a:xfrm>
            <a:off x="465338" y="3841943"/>
            <a:ext cx="4831053" cy="2283317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R="1387475">
              <a:lnSpc>
                <a:spcPct val="100000"/>
              </a:lnSpc>
            </a:pPr>
            <a:r>
              <a:rPr lang="ko-KR" altLang="en-US" sz="1600" b="1" spc="-5" dirty="0" smtClean="0">
                <a:latin typeface="Malgun Gothic"/>
                <a:cs typeface="Calibri"/>
              </a:rPr>
              <a:t>조작 방법 </a:t>
            </a:r>
            <a:r>
              <a:rPr lang="en-US" altLang="ko-KR" sz="1400" dirty="0" smtClean="0">
                <a:latin typeface="Calibri"/>
                <a:cs typeface="Calibri"/>
              </a:rPr>
              <a:t>:</a:t>
            </a:r>
          </a:p>
          <a:p>
            <a:pPr marR="1387475"/>
            <a:r>
              <a:rPr lang="ko-KR" altLang="en-US" sz="1400" b="1" dirty="0" smtClean="0">
                <a:latin typeface="Calibri"/>
                <a:cs typeface="Calibri"/>
              </a:rPr>
              <a:t>이동 </a:t>
            </a:r>
            <a:r>
              <a:rPr lang="en-US" altLang="ko-KR" sz="1400" b="1" dirty="0" smtClean="0">
                <a:latin typeface="Calibri"/>
                <a:cs typeface="Calibri"/>
              </a:rPr>
              <a:t>: WSAD </a:t>
            </a:r>
          </a:p>
          <a:p>
            <a:pPr marR="1387475"/>
            <a:r>
              <a:rPr lang="ko-KR" altLang="en-US" sz="1400" b="1" dirty="0" smtClean="0">
                <a:latin typeface="Calibri"/>
                <a:cs typeface="Calibri"/>
              </a:rPr>
              <a:t>총 발사 </a:t>
            </a:r>
            <a:r>
              <a:rPr lang="en-US" altLang="ko-KR" sz="1400" b="1" dirty="0" smtClean="0">
                <a:latin typeface="Calibri"/>
                <a:cs typeface="Calibri"/>
              </a:rPr>
              <a:t>: </a:t>
            </a:r>
            <a:r>
              <a:rPr lang="ko-KR" altLang="en-US" sz="1400" b="1" dirty="0" smtClean="0">
                <a:latin typeface="Calibri"/>
                <a:cs typeface="Calibri"/>
              </a:rPr>
              <a:t>마우스 </a:t>
            </a:r>
            <a:r>
              <a:rPr lang="en-US" altLang="ko-KR" sz="1400" b="1" dirty="0" smtClean="0">
                <a:latin typeface="Calibri"/>
                <a:cs typeface="Calibri"/>
              </a:rPr>
              <a:t>LEFT</a:t>
            </a:r>
          </a:p>
          <a:p>
            <a:pPr marR="1387475"/>
            <a:r>
              <a:rPr lang="ko-KR" altLang="en-US" sz="1400" b="1" dirty="0" smtClean="0">
                <a:latin typeface="Calibri"/>
                <a:cs typeface="Calibri"/>
              </a:rPr>
              <a:t>무기 전환 </a:t>
            </a:r>
            <a:r>
              <a:rPr lang="en-US" altLang="ko-KR" sz="1400" b="1" dirty="0" smtClean="0">
                <a:latin typeface="Calibri"/>
                <a:cs typeface="Calibri"/>
              </a:rPr>
              <a:t>: </a:t>
            </a:r>
            <a:r>
              <a:rPr lang="ko-KR" altLang="en-US" sz="1400" b="1" dirty="0" smtClean="0">
                <a:latin typeface="Calibri"/>
                <a:cs typeface="Calibri"/>
              </a:rPr>
              <a:t>숫자 </a:t>
            </a:r>
            <a:r>
              <a:rPr lang="en-US" altLang="ko-KR" sz="1400" b="1" dirty="0" smtClean="0">
                <a:latin typeface="Calibri"/>
                <a:cs typeface="Calibri"/>
              </a:rPr>
              <a:t>1 ~ 0  or </a:t>
            </a:r>
            <a:r>
              <a:rPr lang="ko-KR" altLang="en-US" sz="1400" b="1" dirty="0" smtClean="0">
                <a:latin typeface="Calibri"/>
                <a:cs typeface="Calibri"/>
              </a:rPr>
              <a:t>마우스 </a:t>
            </a:r>
            <a:r>
              <a:rPr lang="en-US" altLang="ko-KR" sz="1400" b="1" dirty="0" smtClean="0">
                <a:latin typeface="Calibri"/>
                <a:cs typeface="Calibri"/>
              </a:rPr>
              <a:t>Wheel</a:t>
            </a:r>
          </a:p>
          <a:p>
            <a:pPr marR="1387475"/>
            <a:r>
              <a:rPr lang="ko-KR" altLang="en-US" sz="1400" b="1" dirty="0" smtClean="0">
                <a:latin typeface="+mj-lt"/>
                <a:cs typeface="Calibri"/>
              </a:rPr>
              <a:t>점프 </a:t>
            </a:r>
            <a:r>
              <a:rPr lang="en-US" altLang="ko-KR" sz="1400" b="1" dirty="0" smtClean="0">
                <a:latin typeface="+mj-lt"/>
                <a:cs typeface="Calibri"/>
              </a:rPr>
              <a:t>: Space</a:t>
            </a:r>
          </a:p>
          <a:p>
            <a:pPr marR="1387475"/>
            <a:r>
              <a:rPr lang="ko-KR" altLang="en-US" sz="1400" b="1" dirty="0" smtClean="0">
                <a:latin typeface="+mj-lt"/>
                <a:cs typeface="Calibri"/>
              </a:rPr>
              <a:t>채팅 </a:t>
            </a:r>
            <a:r>
              <a:rPr lang="en-US" altLang="ko-KR" sz="1400" b="1" dirty="0" smtClean="0">
                <a:latin typeface="+mj-lt"/>
                <a:cs typeface="Calibri"/>
              </a:rPr>
              <a:t>: Enter</a:t>
            </a:r>
          </a:p>
          <a:p>
            <a:pPr marR="1387475"/>
            <a:r>
              <a:rPr lang="ko-KR" altLang="en-US" sz="1400" b="1" dirty="0" smtClean="0">
                <a:latin typeface="+mj-lt"/>
                <a:cs typeface="Calibri"/>
              </a:rPr>
              <a:t>옵션 </a:t>
            </a:r>
            <a:r>
              <a:rPr lang="en-US" altLang="ko-KR" sz="1400" b="1" dirty="0" smtClean="0">
                <a:latin typeface="+mj-lt"/>
                <a:cs typeface="Calibri"/>
              </a:rPr>
              <a:t>: Esc</a:t>
            </a:r>
          </a:p>
          <a:p>
            <a:pPr marR="1387475"/>
            <a:r>
              <a:rPr lang="ko-KR" altLang="en-US" sz="1400" b="1" dirty="0" smtClean="0">
                <a:latin typeface="+mj-lt"/>
                <a:cs typeface="Calibri"/>
              </a:rPr>
              <a:t>상태 보기 </a:t>
            </a:r>
            <a:r>
              <a:rPr lang="en-US" altLang="ko-KR" sz="1400" b="1" dirty="0" smtClean="0">
                <a:latin typeface="+mj-lt"/>
                <a:cs typeface="Calibri"/>
              </a:rPr>
              <a:t>: Tab</a:t>
            </a:r>
          </a:p>
          <a:p>
            <a:pPr marR="1387475"/>
            <a:r>
              <a:rPr lang="ko-KR" altLang="en-US" sz="1400" b="1" dirty="0" smtClean="0">
                <a:latin typeface="+mj-lt"/>
                <a:cs typeface="Calibri"/>
              </a:rPr>
              <a:t>재장전 </a:t>
            </a:r>
            <a:r>
              <a:rPr lang="en-US" altLang="ko-KR" sz="1400" b="1" dirty="0" smtClean="0">
                <a:latin typeface="+mj-lt"/>
                <a:cs typeface="Calibri"/>
              </a:rPr>
              <a:t>: R</a:t>
            </a:r>
          </a:p>
          <a:p>
            <a:pPr marR="1387475"/>
            <a:endParaRPr lang="en-US" altLang="ko-KR" sz="1400" dirty="0" smtClean="0">
              <a:solidFill>
                <a:srgbClr val="5F5F5F"/>
              </a:solidFill>
              <a:latin typeface="Calibri"/>
              <a:cs typeface="Calibri"/>
            </a:endParaRPr>
          </a:p>
        </p:txBody>
      </p:sp>
      <p:pic>
        <p:nvPicPr>
          <p:cNvPr id="12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97" y="1427103"/>
            <a:ext cx="6161087" cy="241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087" y="1772816"/>
            <a:ext cx="206692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갈매기형 수장 10"/>
          <p:cNvSpPr/>
          <p:nvPr/>
        </p:nvSpPr>
        <p:spPr>
          <a:xfrm>
            <a:off x="8532440" y="6407281"/>
            <a:ext cx="148629" cy="146629"/>
          </a:xfrm>
          <a:prstGeom prst="chevron">
            <a:avLst>
              <a:gd name="adj" fmla="val 589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제목 4"/>
          <p:cNvSpPr txBox="1">
            <a:spLocks/>
          </p:cNvSpPr>
          <p:nvPr/>
        </p:nvSpPr>
        <p:spPr>
          <a:xfrm>
            <a:off x="8109917" y="6321716"/>
            <a:ext cx="432048" cy="31775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00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object 2"/>
          <p:cNvSpPr txBox="1">
            <a:spLocks/>
          </p:cNvSpPr>
          <p:nvPr/>
        </p:nvSpPr>
        <p:spPr>
          <a:xfrm>
            <a:off x="465338" y="348677"/>
            <a:ext cx="653859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spcBef>
                <a:spcPts val="100"/>
              </a:spcBef>
            </a:pPr>
            <a:r>
              <a:rPr lang="en-US" altLang="ko-KR" dirty="0" smtClean="0">
                <a:solidFill>
                  <a:srgbClr val="92D050"/>
                </a:solidFill>
                <a:latin typeface="BatmanForeverAlternate" pitchFamily="2" charset="0"/>
                <a:cs typeface="Calibri"/>
              </a:rPr>
              <a:t>3-3</a:t>
            </a:r>
            <a:r>
              <a:rPr lang="ko-KR" altLang="en-US" spc="-10" dirty="0">
                <a:solidFill>
                  <a:srgbClr val="92D050"/>
                </a:solidFill>
                <a:latin typeface="BatmanForeverAlternate" pitchFamily="2" charset="0"/>
                <a:cs typeface="Calibri"/>
              </a:rPr>
              <a:t> </a:t>
            </a:r>
            <a:r>
              <a:rPr lang="ko-KR" altLang="en-US" spc="-10" dirty="0" smtClean="0">
                <a:solidFill>
                  <a:srgbClr val="92D050"/>
                </a:solidFill>
                <a:latin typeface="BatmanForeverAlternate" pitchFamily="2" charset="0"/>
                <a:cs typeface="Calibri"/>
              </a:rPr>
              <a:t>조작 방법</a:t>
            </a:r>
            <a:endParaRPr lang="ko-KR" altLang="en-US" spc="-5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87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갈매기형 수장 10"/>
          <p:cNvSpPr/>
          <p:nvPr/>
        </p:nvSpPr>
        <p:spPr>
          <a:xfrm>
            <a:off x="8532440" y="6407281"/>
            <a:ext cx="148629" cy="146629"/>
          </a:xfrm>
          <a:prstGeom prst="chevron">
            <a:avLst>
              <a:gd name="adj" fmla="val 589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제목 4"/>
          <p:cNvSpPr txBox="1">
            <a:spLocks/>
          </p:cNvSpPr>
          <p:nvPr/>
        </p:nvSpPr>
        <p:spPr>
          <a:xfrm>
            <a:off x="8109917" y="6321716"/>
            <a:ext cx="432048" cy="31775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00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object 2"/>
          <p:cNvSpPr txBox="1">
            <a:spLocks/>
          </p:cNvSpPr>
          <p:nvPr/>
        </p:nvSpPr>
        <p:spPr>
          <a:xfrm>
            <a:off x="465338" y="18559"/>
            <a:ext cx="653859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spcBef>
                <a:spcPts val="100"/>
              </a:spcBef>
            </a:pPr>
            <a:r>
              <a:rPr lang="en-US" altLang="ko-KR" dirty="0" smtClean="0">
                <a:solidFill>
                  <a:srgbClr val="92D050"/>
                </a:solidFill>
                <a:latin typeface="BatmanForeverAlternate" pitchFamily="2" charset="0"/>
                <a:cs typeface="Calibri"/>
              </a:rPr>
              <a:t>4</a:t>
            </a:r>
            <a:r>
              <a:rPr lang="ko-KR" altLang="en-US" spc="-10" dirty="0" smtClean="0">
                <a:solidFill>
                  <a:srgbClr val="92D050"/>
                </a:solidFill>
                <a:latin typeface="BatmanForeverAlternate" pitchFamily="2" charset="0"/>
                <a:cs typeface="Calibri"/>
              </a:rPr>
              <a:t> 아이템 </a:t>
            </a:r>
            <a:r>
              <a:rPr lang="ko-KR" altLang="en-US" spc="-10" dirty="0" smtClean="0">
                <a:solidFill>
                  <a:srgbClr val="92D050"/>
                </a:solidFill>
                <a:latin typeface="BatmanForeverAlternate" pitchFamily="2" charset="0"/>
                <a:cs typeface="Calibri"/>
              </a:rPr>
              <a:t>정</a:t>
            </a:r>
            <a:r>
              <a:rPr lang="ko-KR" altLang="en-US" spc="-10" dirty="0">
                <a:solidFill>
                  <a:srgbClr val="92D050"/>
                </a:solidFill>
                <a:latin typeface="BatmanForeverAlternate" pitchFamily="2" charset="0"/>
                <a:cs typeface="Calibri"/>
              </a:rPr>
              <a:t>보</a:t>
            </a:r>
            <a:endParaRPr lang="ko-KR" altLang="en-US" spc="-5" dirty="0">
              <a:solidFill>
                <a:srgbClr val="92D050"/>
              </a:solidFill>
            </a:endParaRPr>
          </a:p>
        </p:txBody>
      </p:sp>
      <p:pic>
        <p:nvPicPr>
          <p:cNvPr id="1027" name="Picture 3" descr="C:\Users\Administrator\Desktop\학교졸작\사진\KakaoTalk_20171222_23483895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698" y="2636912"/>
            <a:ext cx="2717036" cy="201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Desktop\학교졸작\사진\KakaoTalk_20171222_23503737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698" y="348677"/>
            <a:ext cx="2751758" cy="217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"/>
          <p:cNvSpPr txBox="1">
            <a:spLocks noChangeArrowheads="1"/>
          </p:cNvSpPr>
          <p:nvPr/>
        </p:nvSpPr>
        <p:spPr>
          <a:xfrm>
            <a:off x="465473" y="708491"/>
            <a:ext cx="6194522" cy="240065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 eaLnBrk="1" hangingPunct="1">
              <a:defRPr/>
            </a:pPr>
            <a:endParaRPr lang="en-US" altLang="ko-KR" sz="2000" b="1" dirty="0" smtClean="0"/>
          </a:p>
          <a:p>
            <a:pPr marL="342900" indent="-342900" eaLnBrk="1" hangingPunct="1">
              <a:buFontTx/>
              <a:buChar char="-"/>
              <a:defRPr/>
            </a:pPr>
            <a:r>
              <a:rPr lang="ko-KR" altLang="en-US" sz="2000" b="1" dirty="0" smtClean="0"/>
              <a:t>체력 아이템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체력</a:t>
            </a:r>
            <a:r>
              <a:rPr lang="en-US" altLang="ko-KR" sz="2000" b="1" dirty="0" smtClean="0"/>
              <a:t>50</a:t>
            </a:r>
            <a:r>
              <a:rPr lang="ko-KR" altLang="en-US" sz="2000" b="1" dirty="0" smtClean="0"/>
              <a:t>회복</a:t>
            </a:r>
            <a:r>
              <a:rPr lang="en-US" altLang="ko-KR" sz="2000" b="1" dirty="0" smtClean="0"/>
              <a:t>.</a:t>
            </a:r>
          </a:p>
          <a:p>
            <a:pPr marL="342900" indent="-342900" eaLnBrk="1" hangingPunct="1">
              <a:buFontTx/>
              <a:buChar char="-"/>
              <a:defRPr/>
            </a:pPr>
            <a:endParaRPr lang="en-US" altLang="ko-KR" sz="2000" b="1" dirty="0" smtClean="0"/>
          </a:p>
          <a:p>
            <a:pPr marL="342900" indent="-342900" eaLnBrk="1" hangingPunct="1">
              <a:buFontTx/>
              <a:buChar char="-"/>
              <a:defRPr/>
            </a:pPr>
            <a:r>
              <a:rPr lang="ko-KR" altLang="en-US" sz="2000" b="1" dirty="0" err="1" smtClean="0"/>
              <a:t>리스폰</a:t>
            </a:r>
            <a:r>
              <a:rPr lang="ko-KR" altLang="en-US" sz="2000" b="1" dirty="0" smtClean="0"/>
              <a:t> 시간</a:t>
            </a:r>
            <a:r>
              <a:rPr lang="en-US" altLang="ko-KR" sz="2000" b="1" dirty="0" smtClean="0"/>
              <a:t>: 30</a:t>
            </a:r>
            <a:r>
              <a:rPr lang="ko-KR" altLang="en-US" sz="2000" b="1" dirty="0" smtClean="0"/>
              <a:t>초</a:t>
            </a:r>
            <a:r>
              <a:rPr lang="en-US" altLang="ko-KR" sz="2000" b="1" dirty="0" smtClean="0"/>
              <a:t>.</a:t>
            </a:r>
            <a:endParaRPr lang="en-US" altLang="ko-KR" sz="2000" b="1" dirty="0"/>
          </a:p>
          <a:p>
            <a:pPr marL="342900" indent="-342900" eaLnBrk="1" hangingPunct="1">
              <a:buFontTx/>
              <a:buChar char="-"/>
              <a:defRPr/>
            </a:pPr>
            <a:endParaRPr lang="en-US" altLang="ko-KR" sz="2000" b="1" dirty="0" smtClean="0"/>
          </a:p>
          <a:p>
            <a:pPr marL="342900" indent="-342900" eaLnBrk="1" hangingPunct="1">
              <a:buFontTx/>
              <a:buChar char="-"/>
              <a:defRPr/>
            </a:pPr>
            <a:endParaRPr lang="en-US" altLang="ko-KR" sz="2500" b="1" dirty="0" smtClean="0"/>
          </a:p>
          <a:p>
            <a:pPr eaLnBrk="1" hangingPunct="1">
              <a:defRPr/>
            </a:pPr>
            <a:endParaRPr lang="en-US" altLang="ko-KR" sz="2500" b="1" dirty="0"/>
          </a:p>
        </p:txBody>
      </p:sp>
      <p:sp>
        <p:nvSpPr>
          <p:cNvPr id="19" name="TextBox 1"/>
          <p:cNvSpPr txBox="1">
            <a:spLocks noChangeArrowheads="1"/>
          </p:cNvSpPr>
          <p:nvPr/>
        </p:nvSpPr>
        <p:spPr>
          <a:xfrm>
            <a:off x="442079" y="2521008"/>
            <a:ext cx="6194522" cy="240065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 eaLnBrk="1" hangingPunct="1">
              <a:defRPr/>
            </a:pPr>
            <a:endParaRPr lang="en-US" altLang="ko-KR" sz="2000" b="1" dirty="0" smtClean="0"/>
          </a:p>
          <a:p>
            <a:pPr marL="342900" indent="-342900" eaLnBrk="1" hangingPunct="1">
              <a:buFontTx/>
              <a:buChar char="-"/>
              <a:defRPr/>
            </a:pPr>
            <a:r>
              <a:rPr lang="ko-KR" altLang="en-US" sz="2000" b="1" dirty="0" err="1" smtClean="0"/>
              <a:t>쉴드</a:t>
            </a:r>
            <a:r>
              <a:rPr lang="ko-KR" altLang="en-US" sz="2000" b="1" dirty="0" smtClean="0"/>
              <a:t> 아이템</a:t>
            </a:r>
            <a:r>
              <a:rPr lang="en-US" altLang="ko-KR" sz="2000" b="1" dirty="0" smtClean="0"/>
              <a:t>: </a:t>
            </a:r>
            <a:r>
              <a:rPr lang="ko-KR" altLang="en-US" sz="2000" b="1" dirty="0" err="1" smtClean="0"/>
              <a:t>쉴</a:t>
            </a:r>
            <a:r>
              <a:rPr lang="ko-KR" altLang="en-US" sz="2000" b="1" dirty="0" err="1"/>
              <a:t>드</a:t>
            </a:r>
            <a:r>
              <a:rPr lang="en-US" altLang="ko-KR" sz="2000" b="1" dirty="0" smtClean="0"/>
              <a:t>50</a:t>
            </a:r>
            <a:r>
              <a:rPr lang="ko-KR" altLang="en-US" sz="2000" b="1" dirty="0" smtClean="0"/>
              <a:t>회복</a:t>
            </a:r>
            <a:r>
              <a:rPr lang="en-US" altLang="ko-KR" sz="2000" b="1" dirty="0" smtClean="0"/>
              <a:t>.</a:t>
            </a:r>
          </a:p>
          <a:p>
            <a:pPr marL="342900" indent="-342900" eaLnBrk="1" hangingPunct="1">
              <a:buFontTx/>
              <a:buChar char="-"/>
              <a:defRPr/>
            </a:pPr>
            <a:endParaRPr lang="en-US" altLang="ko-KR" sz="2000" b="1" dirty="0" smtClean="0"/>
          </a:p>
          <a:p>
            <a:pPr marL="342900" indent="-342900" eaLnBrk="1" hangingPunct="1">
              <a:buFontTx/>
              <a:buChar char="-"/>
              <a:defRPr/>
            </a:pPr>
            <a:r>
              <a:rPr lang="ko-KR" altLang="en-US" sz="2000" b="1" dirty="0" err="1" smtClean="0"/>
              <a:t>리스폰</a:t>
            </a:r>
            <a:r>
              <a:rPr lang="ko-KR" altLang="en-US" sz="2000" b="1" dirty="0" smtClean="0"/>
              <a:t> 시간</a:t>
            </a:r>
            <a:r>
              <a:rPr lang="en-US" altLang="ko-KR" sz="2000" b="1" dirty="0" smtClean="0"/>
              <a:t>: 40</a:t>
            </a:r>
            <a:r>
              <a:rPr lang="ko-KR" altLang="en-US" sz="2000" b="1" dirty="0" smtClean="0"/>
              <a:t>초</a:t>
            </a:r>
            <a:r>
              <a:rPr lang="en-US" altLang="ko-KR" sz="2000" b="1" dirty="0" smtClean="0"/>
              <a:t>.</a:t>
            </a:r>
            <a:endParaRPr lang="en-US" altLang="ko-KR" sz="2000" b="1" dirty="0"/>
          </a:p>
          <a:p>
            <a:pPr marL="342900" indent="-342900" eaLnBrk="1" hangingPunct="1">
              <a:buFontTx/>
              <a:buChar char="-"/>
              <a:defRPr/>
            </a:pPr>
            <a:endParaRPr lang="en-US" altLang="ko-KR" sz="2000" b="1" dirty="0" smtClean="0"/>
          </a:p>
          <a:p>
            <a:pPr marL="342900" indent="-342900" eaLnBrk="1" hangingPunct="1">
              <a:buFontTx/>
              <a:buChar char="-"/>
              <a:defRPr/>
            </a:pPr>
            <a:endParaRPr lang="en-US" altLang="ko-KR" sz="2500" b="1" dirty="0" smtClean="0"/>
          </a:p>
          <a:p>
            <a:pPr eaLnBrk="1" hangingPunct="1">
              <a:defRPr/>
            </a:pPr>
            <a:endParaRPr lang="en-US" altLang="ko-KR" sz="25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698" y="4788032"/>
            <a:ext cx="2717036" cy="2057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1"/>
          <p:cNvSpPr txBox="1">
            <a:spLocks noChangeArrowheads="1"/>
          </p:cNvSpPr>
          <p:nvPr/>
        </p:nvSpPr>
        <p:spPr>
          <a:xfrm>
            <a:off x="442079" y="4709555"/>
            <a:ext cx="6194522" cy="240065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 eaLnBrk="1" hangingPunct="1">
              <a:defRPr/>
            </a:pPr>
            <a:endParaRPr lang="en-US" altLang="ko-KR" sz="2000" b="1" dirty="0" smtClean="0"/>
          </a:p>
          <a:p>
            <a:pPr marL="342900" indent="-342900" eaLnBrk="1" hangingPunct="1">
              <a:buFontTx/>
              <a:buChar char="-"/>
              <a:defRPr/>
            </a:pPr>
            <a:r>
              <a:rPr lang="ko-KR" altLang="en-US" sz="2000" b="1" dirty="0" smtClean="0"/>
              <a:t>무</a:t>
            </a:r>
            <a:r>
              <a:rPr lang="ko-KR" altLang="en-US" sz="2000" b="1" dirty="0"/>
              <a:t>적</a:t>
            </a:r>
            <a:r>
              <a:rPr lang="ko-KR" altLang="en-US" sz="2000" b="1" dirty="0" smtClean="0"/>
              <a:t> 아이템</a:t>
            </a:r>
            <a:r>
              <a:rPr lang="en-US" altLang="ko-KR" sz="2000" b="1" dirty="0" smtClean="0"/>
              <a:t>: 5</a:t>
            </a:r>
            <a:r>
              <a:rPr lang="ko-KR" altLang="en-US" sz="2000" b="1" dirty="0" smtClean="0"/>
              <a:t>초간 무적</a:t>
            </a:r>
            <a:r>
              <a:rPr lang="en-US" altLang="ko-KR" sz="2000" b="1" dirty="0" smtClean="0"/>
              <a:t>.</a:t>
            </a:r>
          </a:p>
          <a:p>
            <a:pPr marL="342900" indent="-342900" eaLnBrk="1" hangingPunct="1">
              <a:buFontTx/>
              <a:buChar char="-"/>
              <a:defRPr/>
            </a:pPr>
            <a:endParaRPr lang="en-US" altLang="ko-KR" sz="2000" b="1" dirty="0" smtClean="0"/>
          </a:p>
          <a:p>
            <a:pPr marL="342900" indent="-342900" eaLnBrk="1" hangingPunct="1">
              <a:buFontTx/>
              <a:buChar char="-"/>
              <a:defRPr/>
            </a:pPr>
            <a:r>
              <a:rPr lang="ko-KR" altLang="en-US" sz="2000" b="1" dirty="0" err="1" smtClean="0"/>
              <a:t>리스폰</a:t>
            </a:r>
            <a:r>
              <a:rPr lang="ko-KR" altLang="en-US" sz="2000" b="1" dirty="0" smtClean="0"/>
              <a:t> 시간</a:t>
            </a:r>
            <a:r>
              <a:rPr lang="en-US" altLang="ko-KR" sz="2000" b="1" dirty="0" smtClean="0"/>
              <a:t>: 60</a:t>
            </a:r>
            <a:r>
              <a:rPr lang="ko-KR" altLang="en-US" sz="2000" b="1" dirty="0" smtClean="0"/>
              <a:t>초</a:t>
            </a:r>
            <a:r>
              <a:rPr lang="en-US" altLang="ko-KR" sz="2000" b="1" dirty="0" smtClean="0"/>
              <a:t>.</a:t>
            </a:r>
            <a:endParaRPr lang="en-US" altLang="ko-KR" sz="2000" b="1" dirty="0"/>
          </a:p>
          <a:p>
            <a:pPr marL="342900" indent="-342900" eaLnBrk="1" hangingPunct="1">
              <a:buFontTx/>
              <a:buChar char="-"/>
              <a:defRPr/>
            </a:pPr>
            <a:endParaRPr lang="en-US" altLang="ko-KR" sz="2000" b="1" dirty="0" smtClean="0"/>
          </a:p>
          <a:p>
            <a:pPr marL="342900" indent="-342900" eaLnBrk="1" hangingPunct="1">
              <a:buFontTx/>
              <a:buChar char="-"/>
              <a:defRPr/>
            </a:pPr>
            <a:endParaRPr lang="en-US" altLang="ko-KR" sz="2500" b="1" dirty="0" smtClean="0"/>
          </a:p>
          <a:p>
            <a:pPr eaLnBrk="1" hangingPunct="1">
              <a:defRPr/>
            </a:pPr>
            <a:endParaRPr lang="en-US" altLang="ko-KR" sz="2500" b="1" dirty="0"/>
          </a:p>
        </p:txBody>
      </p:sp>
    </p:spTree>
    <p:extLst>
      <p:ext uri="{BB962C8B-B14F-4D97-AF65-F5344CB8AC3E}">
        <p14:creationId xmlns:p14="http://schemas.microsoft.com/office/powerpoint/2010/main" val="155483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모서리가 둥근 직사각형 71"/>
          <p:cNvSpPr/>
          <p:nvPr/>
        </p:nvSpPr>
        <p:spPr>
          <a:xfrm>
            <a:off x="5364088" y="692465"/>
            <a:ext cx="3275656" cy="1788612"/>
          </a:xfrm>
          <a:prstGeom prst="roundRect">
            <a:avLst>
              <a:gd name="adj" fmla="val 7000"/>
            </a:avLst>
          </a:prstGeom>
          <a:gradFill>
            <a:gsLst>
              <a:gs pos="0">
                <a:srgbClr val="00B0F0"/>
              </a:gs>
              <a:gs pos="65000">
                <a:srgbClr val="002060"/>
              </a:gs>
              <a:gs pos="100000">
                <a:srgbClr val="00678C"/>
              </a:gs>
            </a:gsLst>
            <a:lin ang="2700000" scaled="0"/>
          </a:gradFill>
          <a:ln>
            <a:noFill/>
          </a:ln>
          <a:effectLst/>
          <a:scene3d>
            <a:camera prst="obliqueBottomRight"/>
            <a:lightRig rig="balanced" dir="t"/>
          </a:scene3d>
          <a:sp3d prstMaterial="plastic"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그룹 96"/>
          <p:cNvGrpSpPr/>
          <p:nvPr/>
        </p:nvGrpSpPr>
        <p:grpSpPr>
          <a:xfrm>
            <a:off x="5364087" y="2610197"/>
            <a:ext cx="3830574" cy="1893789"/>
            <a:chOff x="7015938" y="3293985"/>
            <a:chExt cx="2420941" cy="1227711"/>
          </a:xfrm>
        </p:grpSpPr>
        <p:sp>
          <p:nvSpPr>
            <p:cNvPr id="98" name="모서리가 둥근 직사각형 97"/>
            <p:cNvSpPr/>
            <p:nvPr/>
          </p:nvSpPr>
          <p:spPr>
            <a:xfrm>
              <a:off x="7015938" y="3293985"/>
              <a:ext cx="2070230" cy="1227711"/>
            </a:xfrm>
            <a:prstGeom prst="roundRect">
              <a:avLst>
                <a:gd name="adj" fmla="val 7000"/>
              </a:avLst>
            </a:prstGeom>
            <a:gradFill>
              <a:gsLst>
                <a:gs pos="0">
                  <a:srgbClr val="FFC000"/>
                </a:gs>
                <a:gs pos="65000">
                  <a:srgbClr val="FF9201"/>
                </a:gs>
                <a:gs pos="100000">
                  <a:srgbClr val="FFC000"/>
                </a:gs>
              </a:gsLst>
              <a:lin ang="8100000" scaled="0"/>
            </a:gradFill>
            <a:ln>
              <a:noFill/>
            </a:ln>
            <a:effectLst/>
            <a:scene3d>
              <a:camera prst="obliqueBottomRight"/>
              <a:lightRig rig="balanced" dir="t"/>
            </a:scene3d>
            <a:sp3d prstMaterial="plastic"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7042440" y="3654871"/>
              <a:ext cx="2394439" cy="698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  <a:defRPr/>
              </a:pPr>
              <a:r>
                <a:rPr lang="en-US" altLang="ko-KR" sz="1600" dirty="0"/>
                <a:t>HLSL</a:t>
              </a:r>
              <a:r>
                <a:rPr lang="ko-KR" altLang="en-US" sz="1600" dirty="0"/>
                <a:t>을 이용한 다양한 </a:t>
              </a:r>
              <a:r>
                <a:rPr lang="ko-KR" altLang="en-US" sz="1600" dirty="0" err="1"/>
                <a:t>셰이더</a:t>
              </a:r>
              <a:endParaRPr lang="ko-KR" altLang="en-US" sz="1600" dirty="0"/>
            </a:p>
            <a:p>
              <a:pPr marL="285750" indent="-285750">
                <a:buFontTx/>
                <a:buChar char="-"/>
                <a:defRPr/>
              </a:pPr>
              <a:r>
                <a:rPr lang="en-US" altLang="ko-KR" sz="1600" dirty="0"/>
                <a:t>Mesh </a:t>
              </a:r>
              <a:r>
                <a:rPr lang="ko-KR" altLang="en-US" sz="1600" dirty="0"/>
                <a:t>로딩</a:t>
              </a:r>
            </a:p>
            <a:p>
              <a:pPr marL="285750" indent="-285750">
                <a:buFontTx/>
                <a:buChar char="-"/>
                <a:defRPr/>
              </a:pPr>
              <a:r>
                <a:rPr lang="ko-KR" altLang="en-US" sz="1600" dirty="0"/>
                <a:t>충돌 처리</a:t>
              </a:r>
            </a:p>
            <a:p>
              <a:pPr marL="285750" indent="-285750">
                <a:buFontTx/>
                <a:buChar char="-"/>
                <a:defRPr/>
              </a:pPr>
              <a:r>
                <a:rPr lang="ko-KR" altLang="en-US" sz="1600" dirty="0"/>
                <a:t>디자인 패턴을 이용한 객체 관리</a:t>
              </a:r>
            </a:p>
          </p:txBody>
        </p:sp>
      </p:grpSp>
      <p:grpSp>
        <p:nvGrpSpPr>
          <p:cNvPr id="6" name="그룹 101"/>
          <p:cNvGrpSpPr/>
          <p:nvPr/>
        </p:nvGrpSpPr>
        <p:grpSpPr>
          <a:xfrm>
            <a:off x="5364088" y="4656898"/>
            <a:ext cx="3428450" cy="1817874"/>
            <a:chOff x="5881941" y="4704621"/>
            <a:chExt cx="2114551" cy="1227711"/>
          </a:xfrm>
          <a:gradFill>
            <a:gsLst>
              <a:gs pos="0">
                <a:schemeClr val="bg1">
                  <a:lumMod val="50000"/>
                </a:schemeClr>
              </a:gs>
              <a:gs pos="8000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</p:grpSpPr>
        <p:sp>
          <p:nvSpPr>
            <p:cNvPr id="103" name="모서리가 둥근 직사각형 102"/>
            <p:cNvSpPr/>
            <p:nvPr/>
          </p:nvSpPr>
          <p:spPr>
            <a:xfrm>
              <a:off x="5891004" y="4704621"/>
              <a:ext cx="2070229" cy="1227711"/>
            </a:xfrm>
            <a:prstGeom prst="roundRect">
              <a:avLst>
                <a:gd name="adj" fmla="val 7000"/>
              </a:avLst>
            </a:prstGeom>
            <a:gradFill>
              <a:gsLst>
                <a:gs pos="0">
                  <a:srgbClr val="FF0000"/>
                </a:gs>
                <a:gs pos="65000">
                  <a:srgbClr val="9E0000"/>
                </a:gs>
                <a:gs pos="100000">
                  <a:srgbClr val="C00000"/>
                </a:gs>
              </a:gsLst>
              <a:lin ang="13500000" scaled="0"/>
            </a:gradFill>
            <a:ln>
              <a:noFill/>
            </a:ln>
            <a:effectLst/>
            <a:scene3d>
              <a:camera prst="obliqueBottomRight"/>
              <a:lightRig rig="balanced" dir="t"/>
            </a:scene3d>
            <a:sp3d prstMaterial="plastic"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5" name="TextBox 62"/>
            <p:cNvSpPr txBox="1">
              <a:spLocks noChangeArrowheads="1"/>
            </p:cNvSpPr>
            <p:nvPr/>
          </p:nvSpPr>
          <p:spPr>
            <a:xfrm>
              <a:off x="5881941" y="4809543"/>
              <a:ext cx="2114551" cy="22885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kumimoji="0" lang="ko-KR" altLang="en-US" sz="1600">
                  <a:solidFill>
                    <a:schemeClr val="bg1"/>
                  </a:solidFill>
                  <a:latin typeface="Arial Black"/>
                  <a:ea typeface="맑은 고딕"/>
                  <a:cs typeface="Arial"/>
                </a:rPr>
                <a:t>공통</a:t>
              </a:r>
              <a:endParaRPr kumimoji="0" lang="en-US" altLang="ko-KR" sz="1600">
                <a:solidFill>
                  <a:schemeClr val="bg1"/>
                </a:solidFill>
                <a:latin typeface="Arial Black"/>
                <a:ea typeface="맑은 고딕"/>
                <a:cs typeface="Arial"/>
              </a:endParaRPr>
            </a:p>
          </p:txBody>
        </p:sp>
      </p:grpSp>
      <p:sp>
        <p:nvSpPr>
          <p:cNvPr id="108" name="자유형 107"/>
          <p:cNvSpPr/>
          <p:nvPr/>
        </p:nvSpPr>
        <p:spPr>
          <a:xfrm>
            <a:off x="2658105" y="2609429"/>
            <a:ext cx="2573228" cy="2573228"/>
          </a:xfrm>
          <a:custGeom>
            <a:avLst/>
            <a:gdLst>
              <a:gd name="connsiteX0" fmla="*/ 0 w 2438400"/>
              <a:gd name="connsiteY0" fmla="*/ 1219200 h 2438400"/>
              <a:gd name="connsiteX1" fmla="*/ 357097 w 2438400"/>
              <a:gd name="connsiteY1" fmla="*/ 357096 h 2438400"/>
              <a:gd name="connsiteX2" fmla="*/ 1219202 w 2438400"/>
              <a:gd name="connsiteY2" fmla="*/ 2 h 2438400"/>
              <a:gd name="connsiteX3" fmla="*/ 2081306 w 2438400"/>
              <a:gd name="connsiteY3" fmla="*/ 357099 h 2438400"/>
              <a:gd name="connsiteX4" fmla="*/ 2438400 w 2438400"/>
              <a:gd name="connsiteY4" fmla="*/ 1219204 h 2438400"/>
              <a:gd name="connsiteX5" fmla="*/ 2081304 w 2438400"/>
              <a:gd name="connsiteY5" fmla="*/ 2081309 h 2438400"/>
              <a:gd name="connsiteX6" fmla="*/ 1219199 w 2438400"/>
              <a:gd name="connsiteY6" fmla="*/ 2438404 h 2438400"/>
              <a:gd name="connsiteX7" fmla="*/ 357094 w 2438400"/>
              <a:gd name="connsiteY7" fmla="*/ 2081308 h 2438400"/>
              <a:gd name="connsiteX8" fmla="*/ -1 w 2438400"/>
              <a:gd name="connsiteY8" fmla="*/ 1219203 h 2438400"/>
              <a:gd name="connsiteX9" fmla="*/ 0 w 2438400"/>
              <a:gd name="connsiteY9" fmla="*/ 12192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38400" h="2438400">
                <a:moveTo>
                  <a:pt x="0" y="1219200"/>
                </a:moveTo>
                <a:cubicBezTo>
                  <a:pt x="0" y="895848"/>
                  <a:pt x="128452" y="585740"/>
                  <a:pt x="357097" y="357096"/>
                </a:cubicBezTo>
                <a:cubicBezTo>
                  <a:pt x="585742" y="128452"/>
                  <a:pt x="895850" y="1"/>
                  <a:pt x="1219202" y="2"/>
                </a:cubicBezTo>
                <a:cubicBezTo>
                  <a:pt x="1542554" y="2"/>
                  <a:pt x="1852662" y="128454"/>
                  <a:pt x="2081306" y="357099"/>
                </a:cubicBezTo>
                <a:cubicBezTo>
                  <a:pt x="2309950" y="585744"/>
                  <a:pt x="2438401" y="895852"/>
                  <a:pt x="2438400" y="1219204"/>
                </a:cubicBezTo>
                <a:cubicBezTo>
                  <a:pt x="2438400" y="1542556"/>
                  <a:pt x="2309949" y="1852664"/>
                  <a:pt x="2081304" y="2081309"/>
                </a:cubicBezTo>
                <a:cubicBezTo>
                  <a:pt x="1852659" y="2309953"/>
                  <a:pt x="1542551" y="2438404"/>
                  <a:pt x="1219199" y="2438404"/>
                </a:cubicBezTo>
                <a:cubicBezTo>
                  <a:pt x="895847" y="2438404"/>
                  <a:pt x="585739" y="2309952"/>
                  <a:pt x="357094" y="2081308"/>
                </a:cubicBezTo>
                <a:cubicBezTo>
                  <a:pt x="128450" y="1852663"/>
                  <a:pt x="-1" y="1542555"/>
                  <a:pt x="-1" y="1219203"/>
                </a:cubicBezTo>
                <a:cubicBezTo>
                  <a:pt x="-1" y="1219202"/>
                  <a:pt x="0" y="1219201"/>
                  <a:pt x="0" y="1219200"/>
                </a:cubicBezTo>
                <a:close/>
              </a:path>
            </a:pathLst>
          </a:custGeom>
          <a:solidFill>
            <a:srgbClr val="FFC000">
              <a:alpha val="9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745744" tIns="629920" rIns="229616" bIns="467360" anchor="ctr" anchorCtr="0">
            <a:noAutofit/>
          </a:bodyPr>
          <a:lstStyle/>
          <a:p>
            <a:pPr lvl="0" algn="ctr" defTabSz="2889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ko-KR" altLang="en-US" sz="6000" kern="1200"/>
          </a:p>
        </p:txBody>
      </p:sp>
      <p:sp>
        <p:nvSpPr>
          <p:cNvPr id="109" name="자유형 108"/>
          <p:cNvSpPr/>
          <p:nvPr/>
        </p:nvSpPr>
        <p:spPr>
          <a:xfrm>
            <a:off x="1278390" y="2609429"/>
            <a:ext cx="2573228" cy="2573228"/>
          </a:xfrm>
          <a:custGeom>
            <a:avLst/>
            <a:gdLst>
              <a:gd name="connsiteX0" fmla="*/ 0 w 2438400"/>
              <a:gd name="connsiteY0" fmla="*/ 1219200 h 2438400"/>
              <a:gd name="connsiteX1" fmla="*/ 357097 w 2438400"/>
              <a:gd name="connsiteY1" fmla="*/ 357096 h 2438400"/>
              <a:gd name="connsiteX2" fmla="*/ 1219202 w 2438400"/>
              <a:gd name="connsiteY2" fmla="*/ 2 h 2438400"/>
              <a:gd name="connsiteX3" fmla="*/ 2081306 w 2438400"/>
              <a:gd name="connsiteY3" fmla="*/ 357099 h 2438400"/>
              <a:gd name="connsiteX4" fmla="*/ 2438400 w 2438400"/>
              <a:gd name="connsiteY4" fmla="*/ 1219204 h 2438400"/>
              <a:gd name="connsiteX5" fmla="*/ 2081304 w 2438400"/>
              <a:gd name="connsiteY5" fmla="*/ 2081309 h 2438400"/>
              <a:gd name="connsiteX6" fmla="*/ 1219199 w 2438400"/>
              <a:gd name="connsiteY6" fmla="*/ 2438404 h 2438400"/>
              <a:gd name="connsiteX7" fmla="*/ 357094 w 2438400"/>
              <a:gd name="connsiteY7" fmla="*/ 2081308 h 2438400"/>
              <a:gd name="connsiteX8" fmla="*/ -1 w 2438400"/>
              <a:gd name="connsiteY8" fmla="*/ 1219203 h 2438400"/>
              <a:gd name="connsiteX9" fmla="*/ 0 w 2438400"/>
              <a:gd name="connsiteY9" fmla="*/ 12192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38400" h="2438400">
                <a:moveTo>
                  <a:pt x="0" y="1219200"/>
                </a:moveTo>
                <a:cubicBezTo>
                  <a:pt x="0" y="895848"/>
                  <a:pt x="128452" y="585740"/>
                  <a:pt x="357097" y="357096"/>
                </a:cubicBezTo>
                <a:cubicBezTo>
                  <a:pt x="585742" y="128452"/>
                  <a:pt x="895850" y="1"/>
                  <a:pt x="1219202" y="2"/>
                </a:cubicBezTo>
                <a:cubicBezTo>
                  <a:pt x="1542554" y="2"/>
                  <a:pt x="1852662" y="128454"/>
                  <a:pt x="2081306" y="357099"/>
                </a:cubicBezTo>
                <a:cubicBezTo>
                  <a:pt x="2309950" y="585744"/>
                  <a:pt x="2438401" y="895852"/>
                  <a:pt x="2438400" y="1219204"/>
                </a:cubicBezTo>
                <a:cubicBezTo>
                  <a:pt x="2438400" y="1542556"/>
                  <a:pt x="2309949" y="1852664"/>
                  <a:pt x="2081304" y="2081309"/>
                </a:cubicBezTo>
                <a:cubicBezTo>
                  <a:pt x="1852659" y="2309953"/>
                  <a:pt x="1542551" y="2438404"/>
                  <a:pt x="1219199" y="2438404"/>
                </a:cubicBezTo>
                <a:cubicBezTo>
                  <a:pt x="895847" y="2438404"/>
                  <a:pt x="585739" y="2309952"/>
                  <a:pt x="357094" y="2081308"/>
                </a:cubicBezTo>
                <a:cubicBezTo>
                  <a:pt x="128450" y="1852663"/>
                  <a:pt x="-1" y="1542555"/>
                  <a:pt x="-1" y="1219203"/>
                </a:cubicBezTo>
                <a:cubicBezTo>
                  <a:pt x="-1" y="1219202"/>
                  <a:pt x="0" y="1219201"/>
                  <a:pt x="0" y="1219200"/>
                </a:cubicBezTo>
                <a:close/>
              </a:path>
            </a:pathLst>
          </a:custGeom>
          <a:solidFill>
            <a:srgbClr val="002060">
              <a:alpha val="9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229617" tIns="629920" rIns="745743" bIns="467360" anchor="ctr" anchorCtr="0">
            <a:noAutofit/>
          </a:bodyPr>
          <a:lstStyle/>
          <a:p>
            <a:pPr lvl="0" algn="ctr" defTabSz="2889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ko-KR" altLang="en-US" sz="6000" kern="1200"/>
          </a:p>
        </p:txBody>
      </p:sp>
      <p:grpSp>
        <p:nvGrpSpPr>
          <p:cNvPr id="8" name="그룹 109"/>
          <p:cNvGrpSpPr/>
          <p:nvPr/>
        </p:nvGrpSpPr>
        <p:grpSpPr>
          <a:xfrm>
            <a:off x="2642959" y="2803536"/>
            <a:ext cx="1234860" cy="2177999"/>
            <a:chOff x="2728140" y="3571386"/>
            <a:chExt cx="1011600" cy="1751141"/>
          </a:xfrm>
          <a:solidFill>
            <a:srgbClr val="C00000"/>
          </a:solidFill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111" name="Freeform 14"/>
            <p:cNvSpPr/>
            <p:nvPr/>
          </p:nvSpPr>
          <p:spPr>
            <a:xfrm>
              <a:off x="2728140" y="4468383"/>
              <a:ext cx="1011600" cy="854144"/>
            </a:xfrm>
            <a:custGeom>
              <a:avLst/>
              <a:gdLst/>
              <a:ahLst/>
              <a:cxnLst>
                <a:cxn ang="0">
                  <a:pos x="537" y="143"/>
                </a:cxn>
                <a:cxn ang="0">
                  <a:pos x="464" y="141"/>
                </a:cxn>
                <a:cxn ang="0">
                  <a:pos x="393" y="133"/>
                </a:cxn>
                <a:cxn ang="0">
                  <a:pos x="323" y="122"/>
                </a:cxn>
                <a:cxn ang="0">
                  <a:pos x="255" y="106"/>
                </a:cxn>
                <a:cxn ang="0">
                  <a:pos x="188" y="85"/>
                </a:cxn>
                <a:cxn ang="0">
                  <a:pos x="123" y="61"/>
                </a:cxn>
                <a:cxn ang="0">
                  <a:pos x="61" y="32"/>
                </a:cxn>
                <a:cxn ang="0">
                  <a:pos x="1" y="0"/>
                </a:cxn>
                <a:cxn ang="0">
                  <a:pos x="0" y="9"/>
                </a:cxn>
                <a:cxn ang="0">
                  <a:pos x="1" y="46"/>
                </a:cxn>
                <a:cxn ang="0">
                  <a:pos x="6" y="120"/>
                </a:cxn>
                <a:cxn ang="0">
                  <a:pos x="16" y="191"/>
                </a:cxn>
                <a:cxn ang="0">
                  <a:pos x="31" y="261"/>
                </a:cxn>
                <a:cxn ang="0">
                  <a:pos x="49" y="329"/>
                </a:cxn>
                <a:cxn ang="0">
                  <a:pos x="73" y="397"/>
                </a:cxn>
                <a:cxn ang="0">
                  <a:pos x="100" y="461"/>
                </a:cxn>
                <a:cxn ang="0">
                  <a:pos x="132" y="523"/>
                </a:cxn>
                <a:cxn ang="0">
                  <a:pos x="166" y="583"/>
                </a:cxn>
                <a:cxn ang="0">
                  <a:pos x="205" y="640"/>
                </a:cxn>
                <a:cxn ang="0">
                  <a:pos x="248" y="695"/>
                </a:cxn>
                <a:cxn ang="0">
                  <a:pos x="294" y="746"/>
                </a:cxn>
                <a:cxn ang="0">
                  <a:pos x="343" y="795"/>
                </a:cxn>
                <a:cxn ang="0">
                  <a:pos x="395" y="840"/>
                </a:cxn>
                <a:cxn ang="0">
                  <a:pos x="450" y="882"/>
                </a:cxn>
                <a:cxn ang="0">
                  <a:pos x="508" y="920"/>
                </a:cxn>
                <a:cxn ang="0">
                  <a:pos x="537" y="938"/>
                </a:cxn>
                <a:cxn ang="0">
                  <a:pos x="596" y="902"/>
                </a:cxn>
                <a:cxn ang="0">
                  <a:pos x="652" y="861"/>
                </a:cxn>
                <a:cxn ang="0">
                  <a:pos x="705" y="818"/>
                </a:cxn>
                <a:cxn ang="0">
                  <a:pos x="756" y="770"/>
                </a:cxn>
                <a:cxn ang="0">
                  <a:pos x="803" y="721"/>
                </a:cxn>
                <a:cxn ang="0">
                  <a:pos x="848" y="667"/>
                </a:cxn>
                <a:cxn ang="0">
                  <a:pos x="889" y="611"/>
                </a:cxn>
                <a:cxn ang="0">
                  <a:pos x="926" y="553"/>
                </a:cxn>
                <a:cxn ang="0">
                  <a:pos x="959" y="492"/>
                </a:cxn>
                <a:cxn ang="0">
                  <a:pos x="989" y="428"/>
                </a:cxn>
                <a:cxn ang="0">
                  <a:pos x="1014" y="363"/>
                </a:cxn>
                <a:cxn ang="0">
                  <a:pos x="1035" y="295"/>
                </a:cxn>
                <a:cxn ang="0">
                  <a:pos x="1052" y="226"/>
                </a:cxn>
                <a:cxn ang="0">
                  <a:pos x="1063" y="155"/>
                </a:cxn>
                <a:cxn ang="0">
                  <a:pos x="1071" y="83"/>
                </a:cxn>
                <a:cxn ang="0">
                  <a:pos x="1074" y="9"/>
                </a:cxn>
                <a:cxn ang="0">
                  <a:pos x="1073" y="0"/>
                </a:cxn>
                <a:cxn ang="0">
                  <a:pos x="1043" y="16"/>
                </a:cxn>
                <a:cxn ang="0">
                  <a:pos x="982" y="47"/>
                </a:cxn>
                <a:cxn ang="0">
                  <a:pos x="918" y="73"/>
                </a:cxn>
                <a:cxn ang="0">
                  <a:pos x="853" y="95"/>
                </a:cxn>
                <a:cxn ang="0">
                  <a:pos x="786" y="114"/>
                </a:cxn>
                <a:cxn ang="0">
                  <a:pos x="716" y="128"/>
                </a:cxn>
                <a:cxn ang="0">
                  <a:pos x="645" y="138"/>
                </a:cxn>
                <a:cxn ang="0">
                  <a:pos x="574" y="143"/>
                </a:cxn>
                <a:cxn ang="0">
                  <a:pos x="537" y="143"/>
                </a:cxn>
              </a:cxnLst>
              <a:rect l="0" t="0" r="r" b="b"/>
              <a:pathLst>
                <a:path w="1074" h="938">
                  <a:moveTo>
                    <a:pt x="537" y="143"/>
                  </a:moveTo>
                  <a:lnTo>
                    <a:pt x="537" y="143"/>
                  </a:lnTo>
                  <a:lnTo>
                    <a:pt x="500" y="143"/>
                  </a:lnTo>
                  <a:lnTo>
                    <a:pt x="464" y="141"/>
                  </a:lnTo>
                  <a:lnTo>
                    <a:pt x="429" y="138"/>
                  </a:lnTo>
                  <a:lnTo>
                    <a:pt x="393" y="133"/>
                  </a:lnTo>
                  <a:lnTo>
                    <a:pt x="358" y="128"/>
                  </a:lnTo>
                  <a:lnTo>
                    <a:pt x="323" y="122"/>
                  </a:lnTo>
                  <a:lnTo>
                    <a:pt x="288" y="114"/>
                  </a:lnTo>
                  <a:lnTo>
                    <a:pt x="255" y="106"/>
                  </a:lnTo>
                  <a:lnTo>
                    <a:pt x="221" y="95"/>
                  </a:lnTo>
                  <a:lnTo>
                    <a:pt x="188" y="85"/>
                  </a:lnTo>
                  <a:lnTo>
                    <a:pt x="156" y="73"/>
                  </a:lnTo>
                  <a:lnTo>
                    <a:pt x="123" y="61"/>
                  </a:lnTo>
                  <a:lnTo>
                    <a:pt x="92" y="47"/>
                  </a:lnTo>
                  <a:lnTo>
                    <a:pt x="61" y="32"/>
                  </a:lnTo>
                  <a:lnTo>
                    <a:pt x="31" y="16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1" y="46"/>
                  </a:lnTo>
                  <a:lnTo>
                    <a:pt x="3" y="83"/>
                  </a:lnTo>
                  <a:lnTo>
                    <a:pt x="6" y="120"/>
                  </a:lnTo>
                  <a:lnTo>
                    <a:pt x="11" y="155"/>
                  </a:lnTo>
                  <a:lnTo>
                    <a:pt x="16" y="191"/>
                  </a:lnTo>
                  <a:lnTo>
                    <a:pt x="22" y="226"/>
                  </a:lnTo>
                  <a:lnTo>
                    <a:pt x="31" y="261"/>
                  </a:lnTo>
                  <a:lnTo>
                    <a:pt x="39" y="295"/>
                  </a:lnTo>
                  <a:lnTo>
                    <a:pt x="49" y="329"/>
                  </a:lnTo>
                  <a:lnTo>
                    <a:pt x="60" y="363"/>
                  </a:lnTo>
                  <a:lnTo>
                    <a:pt x="73" y="397"/>
                  </a:lnTo>
                  <a:lnTo>
                    <a:pt x="85" y="428"/>
                  </a:lnTo>
                  <a:lnTo>
                    <a:pt x="100" y="461"/>
                  </a:lnTo>
                  <a:lnTo>
                    <a:pt x="115" y="492"/>
                  </a:lnTo>
                  <a:lnTo>
                    <a:pt x="132" y="523"/>
                  </a:lnTo>
                  <a:lnTo>
                    <a:pt x="148" y="553"/>
                  </a:lnTo>
                  <a:lnTo>
                    <a:pt x="166" y="583"/>
                  </a:lnTo>
                  <a:lnTo>
                    <a:pt x="185" y="611"/>
                  </a:lnTo>
                  <a:lnTo>
                    <a:pt x="205" y="640"/>
                  </a:lnTo>
                  <a:lnTo>
                    <a:pt x="226" y="667"/>
                  </a:lnTo>
                  <a:lnTo>
                    <a:pt x="248" y="695"/>
                  </a:lnTo>
                  <a:lnTo>
                    <a:pt x="271" y="721"/>
                  </a:lnTo>
                  <a:lnTo>
                    <a:pt x="294" y="746"/>
                  </a:lnTo>
                  <a:lnTo>
                    <a:pt x="318" y="770"/>
                  </a:lnTo>
                  <a:lnTo>
                    <a:pt x="343" y="795"/>
                  </a:lnTo>
                  <a:lnTo>
                    <a:pt x="369" y="818"/>
                  </a:lnTo>
                  <a:lnTo>
                    <a:pt x="395" y="840"/>
                  </a:lnTo>
                  <a:lnTo>
                    <a:pt x="422" y="861"/>
                  </a:lnTo>
                  <a:lnTo>
                    <a:pt x="450" y="882"/>
                  </a:lnTo>
                  <a:lnTo>
                    <a:pt x="478" y="902"/>
                  </a:lnTo>
                  <a:lnTo>
                    <a:pt x="508" y="920"/>
                  </a:lnTo>
                  <a:lnTo>
                    <a:pt x="537" y="938"/>
                  </a:lnTo>
                  <a:lnTo>
                    <a:pt x="537" y="938"/>
                  </a:lnTo>
                  <a:lnTo>
                    <a:pt x="566" y="920"/>
                  </a:lnTo>
                  <a:lnTo>
                    <a:pt x="596" y="902"/>
                  </a:lnTo>
                  <a:lnTo>
                    <a:pt x="624" y="882"/>
                  </a:lnTo>
                  <a:lnTo>
                    <a:pt x="652" y="861"/>
                  </a:lnTo>
                  <a:lnTo>
                    <a:pt x="679" y="840"/>
                  </a:lnTo>
                  <a:lnTo>
                    <a:pt x="705" y="818"/>
                  </a:lnTo>
                  <a:lnTo>
                    <a:pt x="731" y="795"/>
                  </a:lnTo>
                  <a:lnTo>
                    <a:pt x="756" y="770"/>
                  </a:lnTo>
                  <a:lnTo>
                    <a:pt x="780" y="746"/>
                  </a:lnTo>
                  <a:lnTo>
                    <a:pt x="803" y="721"/>
                  </a:lnTo>
                  <a:lnTo>
                    <a:pt x="827" y="695"/>
                  </a:lnTo>
                  <a:lnTo>
                    <a:pt x="848" y="667"/>
                  </a:lnTo>
                  <a:lnTo>
                    <a:pt x="869" y="640"/>
                  </a:lnTo>
                  <a:lnTo>
                    <a:pt x="889" y="611"/>
                  </a:lnTo>
                  <a:lnTo>
                    <a:pt x="908" y="583"/>
                  </a:lnTo>
                  <a:lnTo>
                    <a:pt x="926" y="553"/>
                  </a:lnTo>
                  <a:lnTo>
                    <a:pt x="942" y="523"/>
                  </a:lnTo>
                  <a:lnTo>
                    <a:pt x="959" y="492"/>
                  </a:lnTo>
                  <a:lnTo>
                    <a:pt x="974" y="461"/>
                  </a:lnTo>
                  <a:lnTo>
                    <a:pt x="989" y="428"/>
                  </a:lnTo>
                  <a:lnTo>
                    <a:pt x="1001" y="397"/>
                  </a:lnTo>
                  <a:lnTo>
                    <a:pt x="1014" y="363"/>
                  </a:lnTo>
                  <a:lnTo>
                    <a:pt x="1025" y="329"/>
                  </a:lnTo>
                  <a:lnTo>
                    <a:pt x="1035" y="295"/>
                  </a:lnTo>
                  <a:lnTo>
                    <a:pt x="1043" y="261"/>
                  </a:lnTo>
                  <a:lnTo>
                    <a:pt x="1052" y="226"/>
                  </a:lnTo>
                  <a:lnTo>
                    <a:pt x="1058" y="191"/>
                  </a:lnTo>
                  <a:lnTo>
                    <a:pt x="1063" y="155"/>
                  </a:lnTo>
                  <a:lnTo>
                    <a:pt x="1068" y="120"/>
                  </a:lnTo>
                  <a:lnTo>
                    <a:pt x="1071" y="83"/>
                  </a:lnTo>
                  <a:lnTo>
                    <a:pt x="1073" y="46"/>
                  </a:lnTo>
                  <a:lnTo>
                    <a:pt x="1074" y="9"/>
                  </a:lnTo>
                  <a:lnTo>
                    <a:pt x="1074" y="9"/>
                  </a:lnTo>
                  <a:lnTo>
                    <a:pt x="1073" y="0"/>
                  </a:lnTo>
                  <a:lnTo>
                    <a:pt x="1073" y="0"/>
                  </a:lnTo>
                  <a:lnTo>
                    <a:pt x="1043" y="16"/>
                  </a:lnTo>
                  <a:lnTo>
                    <a:pt x="1013" y="32"/>
                  </a:lnTo>
                  <a:lnTo>
                    <a:pt x="982" y="47"/>
                  </a:lnTo>
                  <a:lnTo>
                    <a:pt x="951" y="61"/>
                  </a:lnTo>
                  <a:lnTo>
                    <a:pt x="918" y="73"/>
                  </a:lnTo>
                  <a:lnTo>
                    <a:pt x="886" y="85"/>
                  </a:lnTo>
                  <a:lnTo>
                    <a:pt x="853" y="95"/>
                  </a:lnTo>
                  <a:lnTo>
                    <a:pt x="819" y="106"/>
                  </a:lnTo>
                  <a:lnTo>
                    <a:pt x="786" y="114"/>
                  </a:lnTo>
                  <a:lnTo>
                    <a:pt x="751" y="122"/>
                  </a:lnTo>
                  <a:lnTo>
                    <a:pt x="716" y="128"/>
                  </a:lnTo>
                  <a:lnTo>
                    <a:pt x="681" y="133"/>
                  </a:lnTo>
                  <a:lnTo>
                    <a:pt x="645" y="138"/>
                  </a:lnTo>
                  <a:lnTo>
                    <a:pt x="610" y="141"/>
                  </a:lnTo>
                  <a:lnTo>
                    <a:pt x="574" y="143"/>
                  </a:lnTo>
                  <a:lnTo>
                    <a:pt x="537" y="143"/>
                  </a:lnTo>
                  <a:lnTo>
                    <a:pt x="537" y="143"/>
                  </a:lnTo>
                  <a:close/>
                </a:path>
              </a:pathLst>
            </a:custGeom>
            <a:grpFill/>
            <a:ln>
              <a:noFill/>
            </a:ln>
            <a:effectLst/>
            <a:sp3d>
              <a:bevelT w="139700" h="1397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lvl="0">
                <a:defRPr/>
              </a:pPr>
              <a:endParaRPr lang="ko-KR" altLang="en-US" sz="1600"/>
            </a:p>
          </p:txBody>
        </p:sp>
        <p:sp>
          <p:nvSpPr>
            <p:cNvPr id="112" name="Freeform 15"/>
            <p:cNvSpPr/>
            <p:nvPr/>
          </p:nvSpPr>
          <p:spPr>
            <a:xfrm>
              <a:off x="2728140" y="3571386"/>
              <a:ext cx="1011600" cy="1072749"/>
            </a:xfrm>
            <a:custGeom>
              <a:avLst/>
              <a:gdLst/>
              <a:ahLst/>
              <a:cxnLst>
                <a:cxn ang="0">
                  <a:pos x="536" y="0"/>
                </a:cxn>
                <a:cxn ang="0">
                  <a:pos x="478" y="37"/>
                </a:cxn>
                <a:cxn ang="0">
                  <a:pos x="422" y="77"/>
                </a:cxn>
                <a:cxn ang="0">
                  <a:pos x="369" y="120"/>
                </a:cxn>
                <a:cxn ang="0">
                  <a:pos x="318" y="167"/>
                </a:cxn>
                <a:cxn ang="0">
                  <a:pos x="272" y="216"/>
                </a:cxn>
                <a:cxn ang="0">
                  <a:pos x="227" y="269"/>
                </a:cxn>
                <a:cxn ang="0">
                  <a:pos x="186" y="325"/>
                </a:cxn>
                <a:cxn ang="0">
                  <a:pos x="150" y="383"/>
                </a:cxn>
                <a:cxn ang="0">
                  <a:pos x="117" y="443"/>
                </a:cxn>
                <a:cxn ang="0">
                  <a:pos x="87" y="505"/>
                </a:cxn>
                <a:cxn ang="0">
                  <a:pos x="61" y="570"/>
                </a:cxn>
                <a:cxn ang="0">
                  <a:pos x="40" y="636"/>
                </a:cxn>
                <a:cxn ang="0">
                  <a:pos x="23" y="706"/>
                </a:cxn>
                <a:cxn ang="0">
                  <a:pos x="11" y="775"/>
                </a:cxn>
                <a:cxn ang="0">
                  <a:pos x="3" y="847"/>
                </a:cxn>
                <a:cxn ang="0">
                  <a:pos x="0" y="921"/>
                </a:cxn>
                <a:cxn ang="0">
                  <a:pos x="30" y="937"/>
                </a:cxn>
                <a:cxn ang="0">
                  <a:pos x="91" y="968"/>
                </a:cxn>
                <a:cxn ang="0">
                  <a:pos x="155" y="994"/>
                </a:cxn>
                <a:cxn ang="0">
                  <a:pos x="220" y="1016"/>
                </a:cxn>
                <a:cxn ang="0">
                  <a:pos x="287" y="1035"/>
                </a:cxn>
                <a:cxn ang="0">
                  <a:pos x="357" y="1049"/>
                </a:cxn>
                <a:cxn ang="0">
                  <a:pos x="428" y="1059"/>
                </a:cxn>
                <a:cxn ang="0">
                  <a:pos x="499" y="1064"/>
                </a:cxn>
                <a:cxn ang="0">
                  <a:pos x="536" y="1064"/>
                </a:cxn>
                <a:cxn ang="0">
                  <a:pos x="609" y="1062"/>
                </a:cxn>
                <a:cxn ang="0">
                  <a:pos x="680" y="1054"/>
                </a:cxn>
                <a:cxn ang="0">
                  <a:pos x="750" y="1043"/>
                </a:cxn>
                <a:cxn ang="0">
                  <a:pos x="818" y="1027"/>
                </a:cxn>
                <a:cxn ang="0">
                  <a:pos x="885" y="1006"/>
                </a:cxn>
                <a:cxn ang="0">
                  <a:pos x="950" y="982"/>
                </a:cxn>
                <a:cxn ang="0">
                  <a:pos x="1012" y="953"/>
                </a:cxn>
                <a:cxn ang="0">
                  <a:pos x="1072" y="921"/>
                </a:cxn>
                <a:cxn ang="0">
                  <a:pos x="1071" y="884"/>
                </a:cxn>
                <a:cxn ang="0">
                  <a:pos x="1066" y="811"/>
                </a:cxn>
                <a:cxn ang="0">
                  <a:pos x="1056" y="741"/>
                </a:cxn>
                <a:cxn ang="0">
                  <a:pos x="1040" y="671"/>
                </a:cxn>
                <a:cxn ang="0">
                  <a:pos x="1021" y="603"/>
                </a:cxn>
                <a:cxn ang="0">
                  <a:pos x="998" y="537"/>
                </a:cxn>
                <a:cxn ang="0">
                  <a:pos x="971" y="473"/>
                </a:cxn>
                <a:cxn ang="0">
                  <a:pos x="939" y="412"/>
                </a:cxn>
                <a:cxn ang="0">
                  <a:pos x="905" y="353"/>
                </a:cxn>
                <a:cxn ang="0">
                  <a:pos x="866" y="296"/>
                </a:cxn>
                <a:cxn ang="0">
                  <a:pos x="823" y="243"/>
                </a:cxn>
                <a:cxn ang="0">
                  <a:pos x="777" y="191"/>
                </a:cxn>
                <a:cxn ang="0">
                  <a:pos x="729" y="144"/>
                </a:cxn>
                <a:cxn ang="0">
                  <a:pos x="677" y="98"/>
                </a:cxn>
                <a:cxn ang="0">
                  <a:pos x="622" y="56"/>
                </a:cxn>
                <a:cxn ang="0">
                  <a:pos x="565" y="18"/>
                </a:cxn>
                <a:cxn ang="0">
                  <a:pos x="536" y="0"/>
                </a:cxn>
              </a:cxnLst>
              <a:rect l="0" t="0" r="r" b="b"/>
              <a:pathLst>
                <a:path w="1072" h="1064">
                  <a:moveTo>
                    <a:pt x="536" y="0"/>
                  </a:moveTo>
                  <a:lnTo>
                    <a:pt x="536" y="0"/>
                  </a:lnTo>
                  <a:lnTo>
                    <a:pt x="507" y="18"/>
                  </a:lnTo>
                  <a:lnTo>
                    <a:pt x="478" y="37"/>
                  </a:lnTo>
                  <a:lnTo>
                    <a:pt x="450" y="56"/>
                  </a:lnTo>
                  <a:lnTo>
                    <a:pt x="422" y="77"/>
                  </a:lnTo>
                  <a:lnTo>
                    <a:pt x="395" y="98"/>
                  </a:lnTo>
                  <a:lnTo>
                    <a:pt x="369" y="120"/>
                  </a:lnTo>
                  <a:lnTo>
                    <a:pt x="343" y="144"/>
                  </a:lnTo>
                  <a:lnTo>
                    <a:pt x="318" y="167"/>
                  </a:lnTo>
                  <a:lnTo>
                    <a:pt x="295" y="191"/>
                  </a:lnTo>
                  <a:lnTo>
                    <a:pt x="272" y="216"/>
                  </a:lnTo>
                  <a:lnTo>
                    <a:pt x="249" y="243"/>
                  </a:lnTo>
                  <a:lnTo>
                    <a:pt x="227" y="269"/>
                  </a:lnTo>
                  <a:lnTo>
                    <a:pt x="206" y="296"/>
                  </a:lnTo>
                  <a:lnTo>
                    <a:pt x="186" y="325"/>
                  </a:lnTo>
                  <a:lnTo>
                    <a:pt x="167" y="353"/>
                  </a:lnTo>
                  <a:lnTo>
                    <a:pt x="150" y="383"/>
                  </a:lnTo>
                  <a:lnTo>
                    <a:pt x="133" y="412"/>
                  </a:lnTo>
                  <a:lnTo>
                    <a:pt x="117" y="443"/>
                  </a:lnTo>
                  <a:lnTo>
                    <a:pt x="101" y="473"/>
                  </a:lnTo>
                  <a:lnTo>
                    <a:pt x="87" y="505"/>
                  </a:lnTo>
                  <a:lnTo>
                    <a:pt x="74" y="537"/>
                  </a:lnTo>
                  <a:lnTo>
                    <a:pt x="61" y="570"/>
                  </a:lnTo>
                  <a:lnTo>
                    <a:pt x="51" y="603"/>
                  </a:lnTo>
                  <a:lnTo>
                    <a:pt x="40" y="636"/>
                  </a:lnTo>
                  <a:lnTo>
                    <a:pt x="32" y="671"/>
                  </a:lnTo>
                  <a:lnTo>
                    <a:pt x="23" y="706"/>
                  </a:lnTo>
                  <a:lnTo>
                    <a:pt x="17" y="741"/>
                  </a:lnTo>
                  <a:lnTo>
                    <a:pt x="11" y="775"/>
                  </a:lnTo>
                  <a:lnTo>
                    <a:pt x="6" y="811"/>
                  </a:lnTo>
                  <a:lnTo>
                    <a:pt x="3" y="847"/>
                  </a:lnTo>
                  <a:lnTo>
                    <a:pt x="1" y="884"/>
                  </a:lnTo>
                  <a:lnTo>
                    <a:pt x="0" y="921"/>
                  </a:lnTo>
                  <a:lnTo>
                    <a:pt x="0" y="921"/>
                  </a:lnTo>
                  <a:lnTo>
                    <a:pt x="30" y="937"/>
                  </a:lnTo>
                  <a:lnTo>
                    <a:pt x="60" y="953"/>
                  </a:lnTo>
                  <a:lnTo>
                    <a:pt x="91" y="968"/>
                  </a:lnTo>
                  <a:lnTo>
                    <a:pt x="122" y="982"/>
                  </a:lnTo>
                  <a:lnTo>
                    <a:pt x="155" y="994"/>
                  </a:lnTo>
                  <a:lnTo>
                    <a:pt x="187" y="1006"/>
                  </a:lnTo>
                  <a:lnTo>
                    <a:pt x="220" y="1016"/>
                  </a:lnTo>
                  <a:lnTo>
                    <a:pt x="254" y="1027"/>
                  </a:lnTo>
                  <a:lnTo>
                    <a:pt x="287" y="1035"/>
                  </a:lnTo>
                  <a:lnTo>
                    <a:pt x="322" y="1043"/>
                  </a:lnTo>
                  <a:lnTo>
                    <a:pt x="357" y="1049"/>
                  </a:lnTo>
                  <a:lnTo>
                    <a:pt x="392" y="1054"/>
                  </a:lnTo>
                  <a:lnTo>
                    <a:pt x="428" y="1059"/>
                  </a:lnTo>
                  <a:lnTo>
                    <a:pt x="463" y="1062"/>
                  </a:lnTo>
                  <a:lnTo>
                    <a:pt x="499" y="1064"/>
                  </a:lnTo>
                  <a:lnTo>
                    <a:pt x="536" y="1064"/>
                  </a:lnTo>
                  <a:lnTo>
                    <a:pt x="536" y="1064"/>
                  </a:lnTo>
                  <a:lnTo>
                    <a:pt x="573" y="1064"/>
                  </a:lnTo>
                  <a:lnTo>
                    <a:pt x="609" y="1062"/>
                  </a:lnTo>
                  <a:lnTo>
                    <a:pt x="644" y="1059"/>
                  </a:lnTo>
                  <a:lnTo>
                    <a:pt x="680" y="1054"/>
                  </a:lnTo>
                  <a:lnTo>
                    <a:pt x="715" y="1049"/>
                  </a:lnTo>
                  <a:lnTo>
                    <a:pt x="750" y="1043"/>
                  </a:lnTo>
                  <a:lnTo>
                    <a:pt x="785" y="1035"/>
                  </a:lnTo>
                  <a:lnTo>
                    <a:pt x="818" y="1027"/>
                  </a:lnTo>
                  <a:lnTo>
                    <a:pt x="852" y="1016"/>
                  </a:lnTo>
                  <a:lnTo>
                    <a:pt x="885" y="1006"/>
                  </a:lnTo>
                  <a:lnTo>
                    <a:pt x="917" y="994"/>
                  </a:lnTo>
                  <a:lnTo>
                    <a:pt x="950" y="982"/>
                  </a:lnTo>
                  <a:lnTo>
                    <a:pt x="981" y="968"/>
                  </a:lnTo>
                  <a:lnTo>
                    <a:pt x="1012" y="953"/>
                  </a:lnTo>
                  <a:lnTo>
                    <a:pt x="1042" y="937"/>
                  </a:lnTo>
                  <a:lnTo>
                    <a:pt x="1072" y="921"/>
                  </a:lnTo>
                  <a:lnTo>
                    <a:pt x="1072" y="921"/>
                  </a:lnTo>
                  <a:lnTo>
                    <a:pt x="1071" y="884"/>
                  </a:lnTo>
                  <a:lnTo>
                    <a:pt x="1069" y="847"/>
                  </a:lnTo>
                  <a:lnTo>
                    <a:pt x="1066" y="811"/>
                  </a:lnTo>
                  <a:lnTo>
                    <a:pt x="1061" y="775"/>
                  </a:lnTo>
                  <a:lnTo>
                    <a:pt x="1056" y="741"/>
                  </a:lnTo>
                  <a:lnTo>
                    <a:pt x="1049" y="706"/>
                  </a:lnTo>
                  <a:lnTo>
                    <a:pt x="1040" y="671"/>
                  </a:lnTo>
                  <a:lnTo>
                    <a:pt x="1032" y="636"/>
                  </a:lnTo>
                  <a:lnTo>
                    <a:pt x="1021" y="603"/>
                  </a:lnTo>
                  <a:lnTo>
                    <a:pt x="1011" y="570"/>
                  </a:lnTo>
                  <a:lnTo>
                    <a:pt x="998" y="537"/>
                  </a:lnTo>
                  <a:lnTo>
                    <a:pt x="985" y="505"/>
                  </a:lnTo>
                  <a:lnTo>
                    <a:pt x="971" y="473"/>
                  </a:lnTo>
                  <a:lnTo>
                    <a:pt x="955" y="443"/>
                  </a:lnTo>
                  <a:lnTo>
                    <a:pt x="939" y="412"/>
                  </a:lnTo>
                  <a:lnTo>
                    <a:pt x="922" y="383"/>
                  </a:lnTo>
                  <a:lnTo>
                    <a:pt x="905" y="353"/>
                  </a:lnTo>
                  <a:lnTo>
                    <a:pt x="886" y="325"/>
                  </a:lnTo>
                  <a:lnTo>
                    <a:pt x="866" y="296"/>
                  </a:lnTo>
                  <a:lnTo>
                    <a:pt x="845" y="269"/>
                  </a:lnTo>
                  <a:lnTo>
                    <a:pt x="823" y="243"/>
                  </a:lnTo>
                  <a:lnTo>
                    <a:pt x="800" y="216"/>
                  </a:lnTo>
                  <a:lnTo>
                    <a:pt x="777" y="191"/>
                  </a:lnTo>
                  <a:lnTo>
                    <a:pt x="754" y="167"/>
                  </a:lnTo>
                  <a:lnTo>
                    <a:pt x="729" y="144"/>
                  </a:lnTo>
                  <a:lnTo>
                    <a:pt x="703" y="120"/>
                  </a:lnTo>
                  <a:lnTo>
                    <a:pt x="677" y="98"/>
                  </a:lnTo>
                  <a:lnTo>
                    <a:pt x="650" y="77"/>
                  </a:lnTo>
                  <a:lnTo>
                    <a:pt x="622" y="56"/>
                  </a:lnTo>
                  <a:lnTo>
                    <a:pt x="594" y="37"/>
                  </a:lnTo>
                  <a:lnTo>
                    <a:pt x="565" y="18"/>
                  </a:lnTo>
                  <a:lnTo>
                    <a:pt x="536" y="0"/>
                  </a:lnTo>
                  <a:lnTo>
                    <a:pt x="536" y="0"/>
                  </a:lnTo>
                  <a:close/>
                </a:path>
              </a:pathLst>
            </a:custGeom>
            <a:grpFill/>
            <a:ln>
              <a:noFill/>
            </a:ln>
            <a:effectLst/>
            <a:sp3d>
              <a:bevelT w="139700" h="1397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lvl="0">
                <a:defRPr/>
              </a:pPr>
              <a:endParaRPr lang="ko-KR" altLang="en-US" sz="1600"/>
            </a:p>
          </p:txBody>
        </p:sp>
      </p:grpSp>
      <p:sp>
        <p:nvSpPr>
          <p:cNvPr id="114" name="Text Box 29"/>
          <p:cNvSpPr txBox="1">
            <a:spLocks noChangeArrowheads="1"/>
          </p:cNvSpPr>
          <p:nvPr/>
        </p:nvSpPr>
        <p:spPr>
          <a:xfrm>
            <a:off x="3970534" y="3730690"/>
            <a:ext cx="954107" cy="40011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>
                <a:latin typeface="Arial Black"/>
              </a:rPr>
              <a:t>오준석</a:t>
            </a:r>
            <a:endParaRPr lang="en-US" altLang="ko-KR" sz="2000">
              <a:latin typeface="Arial Black"/>
            </a:endParaRPr>
          </a:p>
        </p:txBody>
      </p:sp>
      <p:sp>
        <p:nvSpPr>
          <p:cNvPr id="115" name="Text Box 29"/>
          <p:cNvSpPr txBox="1">
            <a:spLocks noChangeArrowheads="1"/>
          </p:cNvSpPr>
          <p:nvPr/>
        </p:nvSpPr>
        <p:spPr>
          <a:xfrm>
            <a:off x="2681791" y="3730690"/>
            <a:ext cx="1125124" cy="400110"/>
          </a:xfrm>
          <a:prstGeom prst="rect">
            <a:avLst/>
          </a:prstGeom>
          <a:solidFill>
            <a:srgbClr val="C00000"/>
          </a:solidFill>
          <a:ln w="9525">
            <a:noFill/>
            <a:miter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chemeClr val="bg1"/>
                </a:solidFill>
                <a:latin typeface="Arial Black"/>
              </a:rPr>
              <a:t>공통</a:t>
            </a:r>
            <a:endParaRPr lang="en-US" altLang="ko-KR" sz="2000">
              <a:solidFill>
                <a:schemeClr val="bg1"/>
              </a:solidFill>
              <a:latin typeface="Arial Black"/>
            </a:endParaRPr>
          </a:p>
        </p:txBody>
      </p:sp>
      <p:sp>
        <p:nvSpPr>
          <p:cNvPr id="116" name="Freeform 22"/>
          <p:cNvSpPr/>
          <p:nvPr/>
        </p:nvSpPr>
        <p:spPr>
          <a:xfrm>
            <a:off x="1503924" y="2656806"/>
            <a:ext cx="2142187" cy="648050"/>
          </a:xfrm>
          <a:custGeom>
            <a:avLst/>
            <a:gdLst/>
            <a:ahLst/>
            <a:cxnLst>
              <a:cxn ang="0">
                <a:pos x="0" y="1576"/>
              </a:cxn>
              <a:cxn ang="0">
                <a:pos x="50" y="1462"/>
              </a:cxn>
              <a:cxn ang="0">
                <a:pos x="108" y="1350"/>
              </a:cxn>
              <a:cxn ang="0">
                <a:pos x="170" y="1242"/>
              </a:cxn>
              <a:cxn ang="0">
                <a:pos x="238" y="1138"/>
              </a:cxn>
              <a:cxn ang="0">
                <a:pos x="310" y="1036"/>
              </a:cxn>
              <a:cxn ang="0">
                <a:pos x="386" y="940"/>
              </a:cxn>
              <a:cxn ang="0">
                <a:pos x="468" y="846"/>
              </a:cxn>
              <a:cxn ang="0">
                <a:pos x="552" y="756"/>
              </a:cxn>
              <a:cxn ang="0">
                <a:pos x="596" y="712"/>
              </a:cxn>
              <a:cxn ang="0">
                <a:pos x="688" y="630"/>
              </a:cxn>
              <a:cxn ang="0">
                <a:pos x="784" y="550"/>
              </a:cxn>
              <a:cxn ang="0">
                <a:pos x="884" y="476"/>
              </a:cxn>
              <a:cxn ang="0">
                <a:pos x="986" y="406"/>
              </a:cxn>
              <a:cxn ang="0">
                <a:pos x="1092" y="342"/>
              </a:cxn>
              <a:cxn ang="0">
                <a:pos x="1202" y="282"/>
              </a:cxn>
              <a:cxn ang="0">
                <a:pos x="1316" y="228"/>
              </a:cxn>
              <a:cxn ang="0">
                <a:pos x="1374" y="202"/>
              </a:cxn>
              <a:cxn ang="0">
                <a:pos x="1490" y="156"/>
              </a:cxn>
              <a:cxn ang="0">
                <a:pos x="1610" y="116"/>
              </a:cxn>
              <a:cxn ang="0">
                <a:pos x="1732" y="80"/>
              </a:cxn>
              <a:cxn ang="0">
                <a:pos x="1858" y="52"/>
              </a:cxn>
              <a:cxn ang="0">
                <a:pos x="1984" y="30"/>
              </a:cxn>
              <a:cxn ang="0">
                <a:pos x="2114" y="12"/>
              </a:cxn>
              <a:cxn ang="0">
                <a:pos x="2246" y="2"/>
              </a:cxn>
              <a:cxn ang="0">
                <a:pos x="2378" y="0"/>
              </a:cxn>
              <a:cxn ang="0">
                <a:pos x="2444" y="0"/>
              </a:cxn>
              <a:cxn ang="0">
                <a:pos x="2576" y="8"/>
              </a:cxn>
              <a:cxn ang="0">
                <a:pos x="2706" y="20"/>
              </a:cxn>
              <a:cxn ang="0">
                <a:pos x="2834" y="40"/>
              </a:cxn>
              <a:cxn ang="0">
                <a:pos x="2962" y="66"/>
              </a:cxn>
              <a:cxn ang="0">
                <a:pos x="3084" y="98"/>
              </a:cxn>
              <a:cxn ang="0">
                <a:pos x="3206" y="136"/>
              </a:cxn>
              <a:cxn ang="0">
                <a:pos x="3324" y="178"/>
              </a:cxn>
              <a:cxn ang="0">
                <a:pos x="3382" y="202"/>
              </a:cxn>
              <a:cxn ang="0">
                <a:pos x="3498" y="254"/>
              </a:cxn>
              <a:cxn ang="0">
                <a:pos x="3608" y="312"/>
              </a:cxn>
              <a:cxn ang="0">
                <a:pos x="3716" y="374"/>
              </a:cxn>
              <a:cxn ang="0">
                <a:pos x="3822" y="440"/>
              </a:cxn>
              <a:cxn ang="0">
                <a:pos x="3922" y="512"/>
              </a:cxn>
              <a:cxn ang="0">
                <a:pos x="4020" y="590"/>
              </a:cxn>
              <a:cxn ang="0">
                <a:pos x="4114" y="670"/>
              </a:cxn>
              <a:cxn ang="0">
                <a:pos x="4204" y="756"/>
              </a:cxn>
              <a:cxn ang="0">
                <a:pos x="4246" y="800"/>
              </a:cxn>
              <a:cxn ang="0">
                <a:pos x="4330" y="892"/>
              </a:cxn>
              <a:cxn ang="0">
                <a:pos x="4410" y="988"/>
              </a:cxn>
              <a:cxn ang="0">
                <a:pos x="4484" y="1086"/>
              </a:cxn>
              <a:cxn ang="0">
                <a:pos x="4552" y="1190"/>
              </a:cxn>
              <a:cxn ang="0">
                <a:pos x="4618" y="1296"/>
              </a:cxn>
              <a:cxn ang="0">
                <a:pos x="4678" y="1406"/>
              </a:cxn>
              <a:cxn ang="0">
                <a:pos x="4732" y="1518"/>
              </a:cxn>
              <a:cxn ang="0">
                <a:pos x="0" y="1576"/>
              </a:cxn>
            </a:cxnLst>
            <a:rect l="0" t="0" r="r" b="b"/>
            <a:pathLst>
              <a:path w="4756" h="1576">
                <a:moveTo>
                  <a:pt x="0" y="1576"/>
                </a:moveTo>
                <a:lnTo>
                  <a:pt x="0" y="1576"/>
                </a:lnTo>
                <a:lnTo>
                  <a:pt x="24" y="1518"/>
                </a:lnTo>
                <a:lnTo>
                  <a:pt x="50" y="1462"/>
                </a:lnTo>
                <a:lnTo>
                  <a:pt x="78" y="1406"/>
                </a:lnTo>
                <a:lnTo>
                  <a:pt x="108" y="1350"/>
                </a:lnTo>
                <a:lnTo>
                  <a:pt x="138" y="1296"/>
                </a:lnTo>
                <a:lnTo>
                  <a:pt x="170" y="1242"/>
                </a:lnTo>
                <a:lnTo>
                  <a:pt x="204" y="1190"/>
                </a:lnTo>
                <a:lnTo>
                  <a:pt x="238" y="1138"/>
                </a:lnTo>
                <a:lnTo>
                  <a:pt x="272" y="1086"/>
                </a:lnTo>
                <a:lnTo>
                  <a:pt x="310" y="1036"/>
                </a:lnTo>
                <a:lnTo>
                  <a:pt x="348" y="988"/>
                </a:lnTo>
                <a:lnTo>
                  <a:pt x="386" y="940"/>
                </a:lnTo>
                <a:lnTo>
                  <a:pt x="426" y="892"/>
                </a:lnTo>
                <a:lnTo>
                  <a:pt x="468" y="846"/>
                </a:lnTo>
                <a:lnTo>
                  <a:pt x="510" y="800"/>
                </a:lnTo>
                <a:lnTo>
                  <a:pt x="552" y="756"/>
                </a:lnTo>
                <a:lnTo>
                  <a:pt x="552" y="756"/>
                </a:lnTo>
                <a:lnTo>
                  <a:pt x="596" y="712"/>
                </a:lnTo>
                <a:lnTo>
                  <a:pt x="642" y="670"/>
                </a:lnTo>
                <a:lnTo>
                  <a:pt x="688" y="630"/>
                </a:lnTo>
                <a:lnTo>
                  <a:pt x="736" y="590"/>
                </a:lnTo>
                <a:lnTo>
                  <a:pt x="784" y="550"/>
                </a:lnTo>
                <a:lnTo>
                  <a:pt x="834" y="512"/>
                </a:lnTo>
                <a:lnTo>
                  <a:pt x="884" y="476"/>
                </a:lnTo>
                <a:lnTo>
                  <a:pt x="934" y="440"/>
                </a:lnTo>
                <a:lnTo>
                  <a:pt x="986" y="406"/>
                </a:lnTo>
                <a:lnTo>
                  <a:pt x="1040" y="374"/>
                </a:lnTo>
                <a:lnTo>
                  <a:pt x="1092" y="342"/>
                </a:lnTo>
                <a:lnTo>
                  <a:pt x="1148" y="312"/>
                </a:lnTo>
                <a:lnTo>
                  <a:pt x="1202" y="282"/>
                </a:lnTo>
                <a:lnTo>
                  <a:pt x="1258" y="254"/>
                </a:lnTo>
                <a:lnTo>
                  <a:pt x="1316" y="228"/>
                </a:lnTo>
                <a:lnTo>
                  <a:pt x="1374" y="202"/>
                </a:lnTo>
                <a:lnTo>
                  <a:pt x="1374" y="202"/>
                </a:lnTo>
                <a:lnTo>
                  <a:pt x="1432" y="178"/>
                </a:lnTo>
                <a:lnTo>
                  <a:pt x="1490" y="156"/>
                </a:lnTo>
                <a:lnTo>
                  <a:pt x="1550" y="136"/>
                </a:lnTo>
                <a:lnTo>
                  <a:pt x="1610" y="116"/>
                </a:lnTo>
                <a:lnTo>
                  <a:pt x="1672" y="98"/>
                </a:lnTo>
                <a:lnTo>
                  <a:pt x="1732" y="80"/>
                </a:lnTo>
                <a:lnTo>
                  <a:pt x="1794" y="66"/>
                </a:lnTo>
                <a:lnTo>
                  <a:pt x="1858" y="52"/>
                </a:lnTo>
                <a:lnTo>
                  <a:pt x="1922" y="40"/>
                </a:lnTo>
                <a:lnTo>
                  <a:pt x="1984" y="30"/>
                </a:lnTo>
                <a:lnTo>
                  <a:pt x="2050" y="20"/>
                </a:lnTo>
                <a:lnTo>
                  <a:pt x="2114" y="12"/>
                </a:lnTo>
                <a:lnTo>
                  <a:pt x="2180" y="8"/>
                </a:lnTo>
                <a:lnTo>
                  <a:pt x="2246" y="2"/>
                </a:lnTo>
                <a:lnTo>
                  <a:pt x="2312" y="0"/>
                </a:lnTo>
                <a:lnTo>
                  <a:pt x="2378" y="0"/>
                </a:lnTo>
                <a:lnTo>
                  <a:pt x="2378" y="0"/>
                </a:lnTo>
                <a:lnTo>
                  <a:pt x="2444" y="0"/>
                </a:lnTo>
                <a:lnTo>
                  <a:pt x="2510" y="2"/>
                </a:lnTo>
                <a:lnTo>
                  <a:pt x="2576" y="8"/>
                </a:lnTo>
                <a:lnTo>
                  <a:pt x="2642" y="12"/>
                </a:lnTo>
                <a:lnTo>
                  <a:pt x="2706" y="20"/>
                </a:lnTo>
                <a:lnTo>
                  <a:pt x="2772" y="30"/>
                </a:lnTo>
                <a:lnTo>
                  <a:pt x="2834" y="40"/>
                </a:lnTo>
                <a:lnTo>
                  <a:pt x="2898" y="52"/>
                </a:lnTo>
                <a:lnTo>
                  <a:pt x="2962" y="66"/>
                </a:lnTo>
                <a:lnTo>
                  <a:pt x="3024" y="80"/>
                </a:lnTo>
                <a:lnTo>
                  <a:pt x="3084" y="98"/>
                </a:lnTo>
                <a:lnTo>
                  <a:pt x="3146" y="116"/>
                </a:lnTo>
                <a:lnTo>
                  <a:pt x="3206" y="136"/>
                </a:lnTo>
                <a:lnTo>
                  <a:pt x="3266" y="156"/>
                </a:lnTo>
                <a:lnTo>
                  <a:pt x="3324" y="178"/>
                </a:lnTo>
                <a:lnTo>
                  <a:pt x="3382" y="202"/>
                </a:lnTo>
                <a:lnTo>
                  <a:pt x="3382" y="202"/>
                </a:lnTo>
                <a:lnTo>
                  <a:pt x="3440" y="228"/>
                </a:lnTo>
                <a:lnTo>
                  <a:pt x="3498" y="254"/>
                </a:lnTo>
                <a:lnTo>
                  <a:pt x="3554" y="282"/>
                </a:lnTo>
                <a:lnTo>
                  <a:pt x="3608" y="312"/>
                </a:lnTo>
                <a:lnTo>
                  <a:pt x="3664" y="342"/>
                </a:lnTo>
                <a:lnTo>
                  <a:pt x="3716" y="374"/>
                </a:lnTo>
                <a:lnTo>
                  <a:pt x="3770" y="406"/>
                </a:lnTo>
                <a:lnTo>
                  <a:pt x="3822" y="440"/>
                </a:lnTo>
                <a:lnTo>
                  <a:pt x="3872" y="476"/>
                </a:lnTo>
                <a:lnTo>
                  <a:pt x="3922" y="512"/>
                </a:lnTo>
                <a:lnTo>
                  <a:pt x="3972" y="550"/>
                </a:lnTo>
                <a:lnTo>
                  <a:pt x="4020" y="590"/>
                </a:lnTo>
                <a:lnTo>
                  <a:pt x="4068" y="630"/>
                </a:lnTo>
                <a:lnTo>
                  <a:pt x="4114" y="670"/>
                </a:lnTo>
                <a:lnTo>
                  <a:pt x="4160" y="712"/>
                </a:lnTo>
                <a:lnTo>
                  <a:pt x="4204" y="756"/>
                </a:lnTo>
                <a:lnTo>
                  <a:pt x="4204" y="756"/>
                </a:lnTo>
                <a:lnTo>
                  <a:pt x="4246" y="800"/>
                </a:lnTo>
                <a:lnTo>
                  <a:pt x="4288" y="846"/>
                </a:lnTo>
                <a:lnTo>
                  <a:pt x="4330" y="892"/>
                </a:lnTo>
                <a:lnTo>
                  <a:pt x="4370" y="940"/>
                </a:lnTo>
                <a:lnTo>
                  <a:pt x="4410" y="988"/>
                </a:lnTo>
                <a:lnTo>
                  <a:pt x="4446" y="1036"/>
                </a:lnTo>
                <a:lnTo>
                  <a:pt x="4484" y="1086"/>
                </a:lnTo>
                <a:lnTo>
                  <a:pt x="4518" y="1138"/>
                </a:lnTo>
                <a:lnTo>
                  <a:pt x="4552" y="1190"/>
                </a:lnTo>
                <a:lnTo>
                  <a:pt x="4586" y="1242"/>
                </a:lnTo>
                <a:lnTo>
                  <a:pt x="4618" y="1296"/>
                </a:lnTo>
                <a:lnTo>
                  <a:pt x="4648" y="1350"/>
                </a:lnTo>
                <a:lnTo>
                  <a:pt x="4678" y="1406"/>
                </a:lnTo>
                <a:lnTo>
                  <a:pt x="4706" y="1462"/>
                </a:lnTo>
                <a:lnTo>
                  <a:pt x="4732" y="1518"/>
                </a:lnTo>
                <a:lnTo>
                  <a:pt x="4756" y="1576"/>
                </a:lnTo>
                <a:lnTo>
                  <a:pt x="0" y="157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FFFFFF">
                  <a:gamma/>
                  <a:shade val="46280"/>
                  <a:invGamma/>
                  <a:alpha val="0"/>
                </a:srgbClr>
              </a:gs>
            </a:gsLst>
            <a:lin ang="5400000" scaled="1"/>
          </a:gradFill>
          <a:ln w="12700" cap="flat" cmpd="sng">
            <a:noFill/>
            <a:prstDash val="solid"/>
            <a:round/>
          </a:ln>
          <a:effectLst/>
        </p:spPr>
        <p:txBody>
          <a:bodyPr/>
          <a:lstStyle/>
          <a:p>
            <a:pPr lvl="0">
              <a:defRPr/>
            </a:pPr>
            <a:endParaRPr lang="ko-KR" altLang="en-US" sz="1600"/>
          </a:p>
        </p:txBody>
      </p:sp>
      <p:sp>
        <p:nvSpPr>
          <p:cNvPr id="117" name="Freeform 22"/>
          <p:cNvSpPr/>
          <p:nvPr/>
        </p:nvSpPr>
        <p:spPr>
          <a:xfrm>
            <a:off x="2851921" y="2661106"/>
            <a:ext cx="2142187" cy="648050"/>
          </a:xfrm>
          <a:custGeom>
            <a:avLst/>
            <a:gdLst/>
            <a:ahLst/>
            <a:cxnLst>
              <a:cxn ang="0">
                <a:pos x="0" y="1576"/>
              </a:cxn>
              <a:cxn ang="0">
                <a:pos x="50" y="1462"/>
              </a:cxn>
              <a:cxn ang="0">
                <a:pos x="108" y="1350"/>
              </a:cxn>
              <a:cxn ang="0">
                <a:pos x="170" y="1242"/>
              </a:cxn>
              <a:cxn ang="0">
                <a:pos x="238" y="1138"/>
              </a:cxn>
              <a:cxn ang="0">
                <a:pos x="310" y="1036"/>
              </a:cxn>
              <a:cxn ang="0">
                <a:pos x="386" y="940"/>
              </a:cxn>
              <a:cxn ang="0">
                <a:pos x="468" y="846"/>
              </a:cxn>
              <a:cxn ang="0">
                <a:pos x="552" y="756"/>
              </a:cxn>
              <a:cxn ang="0">
                <a:pos x="596" y="712"/>
              </a:cxn>
              <a:cxn ang="0">
                <a:pos x="688" y="630"/>
              </a:cxn>
              <a:cxn ang="0">
                <a:pos x="784" y="550"/>
              </a:cxn>
              <a:cxn ang="0">
                <a:pos x="884" y="476"/>
              </a:cxn>
              <a:cxn ang="0">
                <a:pos x="986" y="406"/>
              </a:cxn>
              <a:cxn ang="0">
                <a:pos x="1092" y="342"/>
              </a:cxn>
              <a:cxn ang="0">
                <a:pos x="1202" y="282"/>
              </a:cxn>
              <a:cxn ang="0">
                <a:pos x="1316" y="228"/>
              </a:cxn>
              <a:cxn ang="0">
                <a:pos x="1374" y="202"/>
              </a:cxn>
              <a:cxn ang="0">
                <a:pos x="1490" y="156"/>
              </a:cxn>
              <a:cxn ang="0">
                <a:pos x="1610" y="116"/>
              </a:cxn>
              <a:cxn ang="0">
                <a:pos x="1732" y="80"/>
              </a:cxn>
              <a:cxn ang="0">
                <a:pos x="1858" y="52"/>
              </a:cxn>
              <a:cxn ang="0">
                <a:pos x="1984" y="30"/>
              </a:cxn>
              <a:cxn ang="0">
                <a:pos x="2114" y="12"/>
              </a:cxn>
              <a:cxn ang="0">
                <a:pos x="2246" y="2"/>
              </a:cxn>
              <a:cxn ang="0">
                <a:pos x="2378" y="0"/>
              </a:cxn>
              <a:cxn ang="0">
                <a:pos x="2444" y="0"/>
              </a:cxn>
              <a:cxn ang="0">
                <a:pos x="2576" y="8"/>
              </a:cxn>
              <a:cxn ang="0">
                <a:pos x="2706" y="20"/>
              </a:cxn>
              <a:cxn ang="0">
                <a:pos x="2834" y="40"/>
              </a:cxn>
              <a:cxn ang="0">
                <a:pos x="2962" y="66"/>
              </a:cxn>
              <a:cxn ang="0">
                <a:pos x="3084" y="98"/>
              </a:cxn>
              <a:cxn ang="0">
                <a:pos x="3206" y="136"/>
              </a:cxn>
              <a:cxn ang="0">
                <a:pos x="3324" y="178"/>
              </a:cxn>
              <a:cxn ang="0">
                <a:pos x="3382" y="202"/>
              </a:cxn>
              <a:cxn ang="0">
                <a:pos x="3498" y="254"/>
              </a:cxn>
              <a:cxn ang="0">
                <a:pos x="3608" y="312"/>
              </a:cxn>
              <a:cxn ang="0">
                <a:pos x="3716" y="374"/>
              </a:cxn>
              <a:cxn ang="0">
                <a:pos x="3822" y="440"/>
              </a:cxn>
              <a:cxn ang="0">
                <a:pos x="3922" y="512"/>
              </a:cxn>
              <a:cxn ang="0">
                <a:pos x="4020" y="590"/>
              </a:cxn>
              <a:cxn ang="0">
                <a:pos x="4114" y="670"/>
              </a:cxn>
              <a:cxn ang="0">
                <a:pos x="4204" y="756"/>
              </a:cxn>
              <a:cxn ang="0">
                <a:pos x="4246" y="800"/>
              </a:cxn>
              <a:cxn ang="0">
                <a:pos x="4330" y="892"/>
              </a:cxn>
              <a:cxn ang="0">
                <a:pos x="4410" y="988"/>
              </a:cxn>
              <a:cxn ang="0">
                <a:pos x="4484" y="1086"/>
              </a:cxn>
              <a:cxn ang="0">
                <a:pos x="4552" y="1190"/>
              </a:cxn>
              <a:cxn ang="0">
                <a:pos x="4618" y="1296"/>
              </a:cxn>
              <a:cxn ang="0">
                <a:pos x="4678" y="1406"/>
              </a:cxn>
              <a:cxn ang="0">
                <a:pos x="4732" y="1518"/>
              </a:cxn>
              <a:cxn ang="0">
                <a:pos x="0" y="1576"/>
              </a:cxn>
            </a:cxnLst>
            <a:rect l="0" t="0" r="r" b="b"/>
            <a:pathLst>
              <a:path w="4756" h="1576">
                <a:moveTo>
                  <a:pt x="0" y="1576"/>
                </a:moveTo>
                <a:lnTo>
                  <a:pt x="0" y="1576"/>
                </a:lnTo>
                <a:lnTo>
                  <a:pt x="24" y="1518"/>
                </a:lnTo>
                <a:lnTo>
                  <a:pt x="50" y="1462"/>
                </a:lnTo>
                <a:lnTo>
                  <a:pt x="78" y="1406"/>
                </a:lnTo>
                <a:lnTo>
                  <a:pt x="108" y="1350"/>
                </a:lnTo>
                <a:lnTo>
                  <a:pt x="138" y="1296"/>
                </a:lnTo>
                <a:lnTo>
                  <a:pt x="170" y="1242"/>
                </a:lnTo>
                <a:lnTo>
                  <a:pt x="204" y="1190"/>
                </a:lnTo>
                <a:lnTo>
                  <a:pt x="238" y="1138"/>
                </a:lnTo>
                <a:lnTo>
                  <a:pt x="272" y="1086"/>
                </a:lnTo>
                <a:lnTo>
                  <a:pt x="310" y="1036"/>
                </a:lnTo>
                <a:lnTo>
                  <a:pt x="348" y="988"/>
                </a:lnTo>
                <a:lnTo>
                  <a:pt x="386" y="940"/>
                </a:lnTo>
                <a:lnTo>
                  <a:pt x="426" y="892"/>
                </a:lnTo>
                <a:lnTo>
                  <a:pt x="468" y="846"/>
                </a:lnTo>
                <a:lnTo>
                  <a:pt x="510" y="800"/>
                </a:lnTo>
                <a:lnTo>
                  <a:pt x="552" y="756"/>
                </a:lnTo>
                <a:lnTo>
                  <a:pt x="552" y="756"/>
                </a:lnTo>
                <a:lnTo>
                  <a:pt x="596" y="712"/>
                </a:lnTo>
                <a:lnTo>
                  <a:pt x="642" y="670"/>
                </a:lnTo>
                <a:lnTo>
                  <a:pt x="688" y="630"/>
                </a:lnTo>
                <a:lnTo>
                  <a:pt x="736" y="590"/>
                </a:lnTo>
                <a:lnTo>
                  <a:pt x="784" y="550"/>
                </a:lnTo>
                <a:lnTo>
                  <a:pt x="834" y="512"/>
                </a:lnTo>
                <a:lnTo>
                  <a:pt x="884" y="476"/>
                </a:lnTo>
                <a:lnTo>
                  <a:pt x="934" y="440"/>
                </a:lnTo>
                <a:lnTo>
                  <a:pt x="986" y="406"/>
                </a:lnTo>
                <a:lnTo>
                  <a:pt x="1040" y="374"/>
                </a:lnTo>
                <a:lnTo>
                  <a:pt x="1092" y="342"/>
                </a:lnTo>
                <a:lnTo>
                  <a:pt x="1148" y="312"/>
                </a:lnTo>
                <a:lnTo>
                  <a:pt x="1202" y="282"/>
                </a:lnTo>
                <a:lnTo>
                  <a:pt x="1258" y="254"/>
                </a:lnTo>
                <a:lnTo>
                  <a:pt x="1316" y="228"/>
                </a:lnTo>
                <a:lnTo>
                  <a:pt x="1374" y="202"/>
                </a:lnTo>
                <a:lnTo>
                  <a:pt x="1374" y="202"/>
                </a:lnTo>
                <a:lnTo>
                  <a:pt x="1432" y="178"/>
                </a:lnTo>
                <a:lnTo>
                  <a:pt x="1490" y="156"/>
                </a:lnTo>
                <a:lnTo>
                  <a:pt x="1550" y="136"/>
                </a:lnTo>
                <a:lnTo>
                  <a:pt x="1610" y="116"/>
                </a:lnTo>
                <a:lnTo>
                  <a:pt x="1672" y="98"/>
                </a:lnTo>
                <a:lnTo>
                  <a:pt x="1732" y="80"/>
                </a:lnTo>
                <a:lnTo>
                  <a:pt x="1794" y="66"/>
                </a:lnTo>
                <a:lnTo>
                  <a:pt x="1858" y="52"/>
                </a:lnTo>
                <a:lnTo>
                  <a:pt x="1922" y="40"/>
                </a:lnTo>
                <a:lnTo>
                  <a:pt x="1984" y="30"/>
                </a:lnTo>
                <a:lnTo>
                  <a:pt x="2050" y="20"/>
                </a:lnTo>
                <a:lnTo>
                  <a:pt x="2114" y="12"/>
                </a:lnTo>
                <a:lnTo>
                  <a:pt x="2180" y="8"/>
                </a:lnTo>
                <a:lnTo>
                  <a:pt x="2246" y="2"/>
                </a:lnTo>
                <a:lnTo>
                  <a:pt x="2312" y="0"/>
                </a:lnTo>
                <a:lnTo>
                  <a:pt x="2378" y="0"/>
                </a:lnTo>
                <a:lnTo>
                  <a:pt x="2378" y="0"/>
                </a:lnTo>
                <a:lnTo>
                  <a:pt x="2444" y="0"/>
                </a:lnTo>
                <a:lnTo>
                  <a:pt x="2510" y="2"/>
                </a:lnTo>
                <a:lnTo>
                  <a:pt x="2576" y="8"/>
                </a:lnTo>
                <a:lnTo>
                  <a:pt x="2642" y="12"/>
                </a:lnTo>
                <a:lnTo>
                  <a:pt x="2706" y="20"/>
                </a:lnTo>
                <a:lnTo>
                  <a:pt x="2772" y="30"/>
                </a:lnTo>
                <a:lnTo>
                  <a:pt x="2834" y="40"/>
                </a:lnTo>
                <a:lnTo>
                  <a:pt x="2898" y="52"/>
                </a:lnTo>
                <a:lnTo>
                  <a:pt x="2962" y="66"/>
                </a:lnTo>
                <a:lnTo>
                  <a:pt x="3024" y="80"/>
                </a:lnTo>
                <a:lnTo>
                  <a:pt x="3084" y="98"/>
                </a:lnTo>
                <a:lnTo>
                  <a:pt x="3146" y="116"/>
                </a:lnTo>
                <a:lnTo>
                  <a:pt x="3206" y="136"/>
                </a:lnTo>
                <a:lnTo>
                  <a:pt x="3266" y="156"/>
                </a:lnTo>
                <a:lnTo>
                  <a:pt x="3324" y="178"/>
                </a:lnTo>
                <a:lnTo>
                  <a:pt x="3382" y="202"/>
                </a:lnTo>
                <a:lnTo>
                  <a:pt x="3382" y="202"/>
                </a:lnTo>
                <a:lnTo>
                  <a:pt x="3440" y="228"/>
                </a:lnTo>
                <a:lnTo>
                  <a:pt x="3498" y="254"/>
                </a:lnTo>
                <a:lnTo>
                  <a:pt x="3554" y="282"/>
                </a:lnTo>
                <a:lnTo>
                  <a:pt x="3608" y="312"/>
                </a:lnTo>
                <a:lnTo>
                  <a:pt x="3664" y="342"/>
                </a:lnTo>
                <a:lnTo>
                  <a:pt x="3716" y="374"/>
                </a:lnTo>
                <a:lnTo>
                  <a:pt x="3770" y="406"/>
                </a:lnTo>
                <a:lnTo>
                  <a:pt x="3822" y="440"/>
                </a:lnTo>
                <a:lnTo>
                  <a:pt x="3872" y="476"/>
                </a:lnTo>
                <a:lnTo>
                  <a:pt x="3922" y="512"/>
                </a:lnTo>
                <a:lnTo>
                  <a:pt x="3972" y="550"/>
                </a:lnTo>
                <a:lnTo>
                  <a:pt x="4020" y="590"/>
                </a:lnTo>
                <a:lnTo>
                  <a:pt x="4068" y="630"/>
                </a:lnTo>
                <a:lnTo>
                  <a:pt x="4114" y="670"/>
                </a:lnTo>
                <a:lnTo>
                  <a:pt x="4160" y="712"/>
                </a:lnTo>
                <a:lnTo>
                  <a:pt x="4204" y="756"/>
                </a:lnTo>
                <a:lnTo>
                  <a:pt x="4204" y="756"/>
                </a:lnTo>
                <a:lnTo>
                  <a:pt x="4246" y="800"/>
                </a:lnTo>
                <a:lnTo>
                  <a:pt x="4288" y="846"/>
                </a:lnTo>
                <a:lnTo>
                  <a:pt x="4330" y="892"/>
                </a:lnTo>
                <a:lnTo>
                  <a:pt x="4370" y="940"/>
                </a:lnTo>
                <a:lnTo>
                  <a:pt x="4410" y="988"/>
                </a:lnTo>
                <a:lnTo>
                  <a:pt x="4446" y="1036"/>
                </a:lnTo>
                <a:lnTo>
                  <a:pt x="4484" y="1086"/>
                </a:lnTo>
                <a:lnTo>
                  <a:pt x="4518" y="1138"/>
                </a:lnTo>
                <a:lnTo>
                  <a:pt x="4552" y="1190"/>
                </a:lnTo>
                <a:lnTo>
                  <a:pt x="4586" y="1242"/>
                </a:lnTo>
                <a:lnTo>
                  <a:pt x="4618" y="1296"/>
                </a:lnTo>
                <a:lnTo>
                  <a:pt x="4648" y="1350"/>
                </a:lnTo>
                <a:lnTo>
                  <a:pt x="4678" y="1406"/>
                </a:lnTo>
                <a:lnTo>
                  <a:pt x="4706" y="1462"/>
                </a:lnTo>
                <a:lnTo>
                  <a:pt x="4732" y="1518"/>
                </a:lnTo>
                <a:lnTo>
                  <a:pt x="4756" y="1576"/>
                </a:lnTo>
                <a:lnTo>
                  <a:pt x="0" y="157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FFFFFF">
                  <a:gamma/>
                  <a:shade val="46280"/>
                  <a:invGamma/>
                  <a:alpha val="0"/>
                </a:srgbClr>
              </a:gs>
            </a:gsLst>
            <a:lin ang="5400000" scaled="1"/>
          </a:gradFill>
          <a:ln w="12700" cap="flat" cmpd="sng">
            <a:noFill/>
            <a:prstDash val="solid"/>
            <a:round/>
          </a:ln>
          <a:effectLst/>
        </p:spPr>
        <p:txBody>
          <a:bodyPr/>
          <a:lstStyle/>
          <a:p>
            <a:pPr lvl="0">
              <a:defRPr/>
            </a:pPr>
            <a:endParaRPr lang="ko-KR" altLang="en-US" sz="1600"/>
          </a:p>
        </p:txBody>
      </p:sp>
      <p:sp>
        <p:nvSpPr>
          <p:cNvPr id="33" name="object 2"/>
          <p:cNvSpPr txBox="1"/>
          <p:nvPr/>
        </p:nvSpPr>
        <p:spPr>
          <a:xfrm>
            <a:off x="357469" y="347499"/>
            <a:ext cx="8837195" cy="671676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spcBef>
                <a:spcPts val="100"/>
              </a:spcBef>
              <a:defRPr/>
            </a:pPr>
            <a:r>
              <a:rPr lang="en-US" altLang="ko-KR">
                <a:solidFill>
                  <a:srgbClr val="92D050"/>
                </a:solidFill>
                <a:latin typeface="BatmanForeverAlternate"/>
              </a:rPr>
              <a:t>5-1 </a:t>
            </a:r>
            <a:r>
              <a:rPr lang="ko-KR" altLang="en-US">
                <a:solidFill>
                  <a:srgbClr val="92D050"/>
                </a:solidFill>
                <a:latin typeface="BatmanForeverAlternate"/>
              </a:rPr>
              <a:t>역할 분담</a:t>
            </a:r>
            <a:endParaRPr lang="ko-KR" altLang="en-US" b="0" spc="-5">
              <a:solidFill>
                <a:srgbClr val="92D05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9671" y="2796165"/>
            <a:ext cx="25951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/>
              <a:t>오준석 </a:t>
            </a:r>
            <a:r>
              <a:rPr lang="en-US" altLang="ko-KR" sz="2000"/>
              <a:t>- </a:t>
            </a:r>
            <a:r>
              <a:rPr lang="ko-KR" altLang="en-US" sz="2000"/>
              <a:t> 클라이언트</a:t>
            </a:r>
          </a:p>
        </p:txBody>
      </p:sp>
      <p:sp>
        <p:nvSpPr>
          <p:cNvPr id="35" name="Text Box 29"/>
          <p:cNvSpPr txBox="1">
            <a:spLocks noChangeArrowheads="1"/>
          </p:cNvSpPr>
          <p:nvPr/>
        </p:nvSpPr>
        <p:spPr>
          <a:xfrm>
            <a:off x="1503925" y="3737668"/>
            <a:ext cx="954107" cy="40011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>
                <a:latin typeface="Arial Black"/>
              </a:rPr>
              <a:t>정우혁</a:t>
            </a:r>
            <a:endParaRPr lang="en-US" altLang="ko-KR" sz="2000">
              <a:latin typeface="Arial Black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92080" y="1268760"/>
            <a:ext cx="34563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 altLang="ko-KR" sz="1600" dirty="0" smtClean="0"/>
              <a:t>IOCP</a:t>
            </a:r>
            <a:r>
              <a:rPr lang="ko-KR" altLang="en-US" sz="1600" dirty="0" smtClean="0"/>
              <a:t>를 이용하여 클라이언트의 접속을 효율적으로 처리 </a:t>
            </a:r>
            <a:endParaRPr lang="en-US" altLang="ko-KR" sz="1600" dirty="0" smtClean="0"/>
          </a:p>
          <a:p>
            <a:pPr marL="285750" indent="-285750">
              <a:buFontTx/>
              <a:buChar char="-"/>
              <a:defRPr/>
            </a:pPr>
            <a:r>
              <a:rPr lang="ko-KR" altLang="en-US" sz="1600" dirty="0" err="1" smtClean="0"/>
              <a:t>데드레커닝</a:t>
            </a:r>
            <a:r>
              <a:rPr lang="ko-KR" altLang="en-US" sz="1600" dirty="0" smtClean="0"/>
              <a:t> 기법을 이용한 효율적인 소켓통신 처리</a:t>
            </a:r>
            <a:endParaRPr lang="ko-KR" altLang="en-US" sz="1600" dirty="0"/>
          </a:p>
        </p:txBody>
      </p:sp>
      <p:sp>
        <p:nvSpPr>
          <p:cNvPr id="39" name="직사각형 38"/>
          <p:cNvSpPr/>
          <p:nvPr/>
        </p:nvSpPr>
        <p:spPr>
          <a:xfrm>
            <a:off x="5649671" y="899497"/>
            <a:ext cx="1737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/>
              <a:t>정우혁 </a:t>
            </a:r>
            <a:r>
              <a:rPr lang="en-US" altLang="ko-KR" sz="2000"/>
              <a:t>- </a:t>
            </a:r>
            <a:r>
              <a:rPr lang="ko-KR" altLang="en-US" sz="2000"/>
              <a:t>서버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409134" y="5161537"/>
            <a:ext cx="37886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ko-KR" altLang="en-US" sz="1600" dirty="0"/>
              <a:t>리소스</a:t>
            </a:r>
            <a:r>
              <a:rPr lang="en-US" altLang="ko-KR" sz="1600" dirty="0"/>
              <a:t>,</a:t>
            </a:r>
            <a:r>
              <a:rPr lang="ko-KR" altLang="en-US" sz="1600" dirty="0"/>
              <a:t>사운드 찾기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 err="1" smtClean="0"/>
              <a:t>GitHub</a:t>
            </a:r>
            <a:r>
              <a:rPr lang="ko-KR" altLang="en-US" sz="1600" dirty="0" smtClean="0"/>
              <a:t>사용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/>
              <a:t>DirectX11 </a:t>
            </a:r>
            <a:r>
              <a:rPr lang="ko-KR" altLang="en-US" sz="1600" dirty="0"/>
              <a:t>프레임워크 개발</a:t>
            </a:r>
            <a:r>
              <a:rPr lang="en-US" altLang="ko-KR" sz="1600" dirty="0"/>
              <a:t>.</a:t>
            </a:r>
          </a:p>
          <a:p>
            <a:pPr marL="285750" indent="-285750">
              <a:buFontTx/>
              <a:buChar char="-"/>
              <a:defRPr/>
            </a:pPr>
            <a:endParaRPr lang="ko-KR" alt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25"/>
          <p:cNvSpPr/>
          <p:nvPr/>
        </p:nvSpPr>
        <p:spPr>
          <a:xfrm>
            <a:off x="3420109" y="2708478"/>
            <a:ext cx="631393" cy="338632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7" name="object 26"/>
          <p:cNvSpPr/>
          <p:nvPr/>
        </p:nvSpPr>
        <p:spPr>
          <a:xfrm>
            <a:off x="3841115" y="2708478"/>
            <a:ext cx="243839" cy="338632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0" name="object 29"/>
          <p:cNvSpPr/>
          <p:nvPr/>
        </p:nvSpPr>
        <p:spPr>
          <a:xfrm>
            <a:off x="1802604" y="2795767"/>
            <a:ext cx="630936" cy="338632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0"/>
          <p:cNvSpPr/>
          <p:nvPr/>
        </p:nvSpPr>
        <p:spPr>
          <a:xfrm>
            <a:off x="2223482" y="2795767"/>
            <a:ext cx="243839" cy="338632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갈매기형 수장 21"/>
          <p:cNvSpPr/>
          <p:nvPr/>
        </p:nvSpPr>
        <p:spPr>
          <a:xfrm>
            <a:off x="8532440" y="6407281"/>
            <a:ext cx="148629" cy="146629"/>
          </a:xfrm>
          <a:prstGeom prst="chevron">
            <a:avLst>
              <a:gd name="adj" fmla="val 589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제목 4"/>
          <p:cNvSpPr txBox="1"/>
          <p:nvPr/>
        </p:nvSpPr>
        <p:spPr>
          <a:xfrm>
            <a:off x="8109917" y="6321716"/>
            <a:ext cx="432048" cy="31775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>
              <a:defRPr/>
            </a:pP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00</a:t>
            </a:r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object 2"/>
          <p:cNvSpPr txBox="1"/>
          <p:nvPr/>
        </p:nvSpPr>
        <p:spPr>
          <a:xfrm>
            <a:off x="395536" y="218788"/>
            <a:ext cx="8837195" cy="68993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spcBef>
                <a:spcPts val="100"/>
              </a:spcBef>
              <a:defRPr/>
            </a:pPr>
            <a:r>
              <a:rPr lang="en-US" altLang="ko-KR" dirty="0" smtClean="0">
                <a:solidFill>
                  <a:srgbClr val="92D050"/>
                </a:solidFill>
                <a:latin typeface="BatmanForeverAlternate"/>
              </a:rPr>
              <a:t>5. </a:t>
            </a:r>
            <a:r>
              <a:rPr lang="ko-KR" altLang="en-US" dirty="0">
                <a:solidFill>
                  <a:srgbClr val="92D050"/>
                </a:solidFill>
                <a:latin typeface="BatmanForeverAlternate"/>
              </a:rPr>
              <a:t>기술적 요소</a:t>
            </a:r>
            <a:endParaRPr lang="ko-KR" altLang="en-US" b="0" spc="-5" dirty="0">
              <a:solidFill>
                <a:srgbClr val="92D050"/>
              </a:solidFill>
            </a:endParaRP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>
          <a:xfrm>
            <a:off x="9713" y="908720"/>
            <a:ext cx="8775700" cy="664797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1pPr>
            <a:lvl2pPr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 lvl="1"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r>
              <a:rPr lang="ko-KR" altLang="en-US" sz="2000" b="1" dirty="0"/>
              <a:t> </a:t>
            </a:r>
            <a:r>
              <a:rPr lang="en-US" altLang="ko-KR" sz="2000" b="1" dirty="0"/>
              <a:t>- </a:t>
            </a:r>
            <a:r>
              <a:rPr lang="ko-KR" altLang="en-US" sz="2000" b="1" dirty="0" err="1" smtClean="0"/>
              <a:t>스키닝</a:t>
            </a:r>
            <a:r>
              <a:rPr lang="ko-KR" altLang="en-US" sz="2000" b="1" dirty="0" smtClean="0"/>
              <a:t> </a:t>
            </a:r>
            <a:r>
              <a:rPr lang="ko-KR" altLang="en-US" sz="2000" b="1" dirty="0"/>
              <a:t>애니메이션 연구 </a:t>
            </a:r>
            <a:r>
              <a:rPr lang="en-US" altLang="ko-KR" sz="2000" b="1" dirty="0"/>
              <a:t>: </a:t>
            </a:r>
            <a:r>
              <a:rPr lang="ko-KR" altLang="en-US" dirty="0"/>
              <a:t>자체 포맷으로 읽어 들인 파일을 이용하여 </a:t>
            </a:r>
            <a:r>
              <a:rPr lang="ko-KR" altLang="en-US" dirty="0" err="1"/>
              <a:t>스키닝</a:t>
            </a:r>
            <a:r>
              <a:rPr lang="ko-KR" altLang="en-US" dirty="0"/>
              <a:t> 캐릭터 애니메이션 연구</a:t>
            </a:r>
          </a:p>
          <a:p>
            <a:pPr lvl="1" eaLnBrk="1" hangingPunct="1">
              <a:defRPr/>
            </a:pPr>
            <a:endParaRPr lang="en-US" altLang="ko-KR" dirty="0"/>
          </a:p>
          <a:p>
            <a:pPr marL="800100" lvl="1" indent="-342900">
              <a:buFontTx/>
              <a:buChar char="-"/>
              <a:defRPr/>
            </a:pPr>
            <a:r>
              <a:rPr lang="en-US" altLang="ko-KR" sz="2000" b="1" dirty="0" err="1"/>
              <a:t>Shader</a:t>
            </a:r>
            <a:r>
              <a:rPr lang="en-US" altLang="ko-KR" sz="2000" b="1" dirty="0"/>
              <a:t> : </a:t>
            </a:r>
            <a:r>
              <a:rPr lang="ko-KR" altLang="en-US" dirty="0"/>
              <a:t>높은 </a:t>
            </a:r>
            <a:r>
              <a:rPr lang="ko-KR" altLang="en-US" dirty="0" err="1"/>
              <a:t>퀄러티의</a:t>
            </a:r>
            <a:r>
              <a:rPr lang="ko-KR" altLang="en-US" dirty="0"/>
              <a:t> 모델 </a:t>
            </a:r>
            <a:r>
              <a:rPr lang="ko-KR" altLang="en-US" dirty="0" err="1"/>
              <a:t>렌더링을</a:t>
            </a:r>
            <a:r>
              <a:rPr lang="ko-KR" altLang="en-US" dirty="0"/>
              <a:t> 위한 </a:t>
            </a:r>
            <a:r>
              <a:rPr lang="ko-KR" altLang="en-US" dirty="0" err="1"/>
              <a:t>범프맵핑</a:t>
            </a:r>
            <a:r>
              <a:rPr lang="ko-KR" altLang="en-US" dirty="0"/>
              <a:t> 기술연구 및</a:t>
            </a:r>
            <a:r>
              <a:rPr lang="en-US" altLang="ko-KR" dirty="0"/>
              <a:t> DX11</a:t>
            </a:r>
            <a:r>
              <a:rPr lang="ko-KR" altLang="en-US" dirty="0"/>
              <a:t>만의 컴퓨팅 </a:t>
            </a:r>
            <a:r>
              <a:rPr lang="ko-KR" altLang="en-US" dirty="0" err="1"/>
              <a:t>쉐이더를</a:t>
            </a:r>
            <a:r>
              <a:rPr lang="ko-KR" altLang="en-US" dirty="0"/>
              <a:t> 이용한 </a:t>
            </a:r>
            <a:r>
              <a:rPr lang="en-US" altLang="ko-KR" dirty="0"/>
              <a:t>FPS</a:t>
            </a:r>
            <a:r>
              <a:rPr lang="ko-KR" altLang="en-US" dirty="0"/>
              <a:t>상승 </a:t>
            </a:r>
            <a:r>
              <a:rPr lang="ko-KR" altLang="en-US" dirty="0" smtClean="0"/>
              <a:t>연구</a:t>
            </a:r>
            <a:endParaRPr lang="en-US" altLang="ko-KR" dirty="0" smtClean="0"/>
          </a:p>
          <a:p>
            <a:pPr marL="800100" lvl="1" indent="-342900">
              <a:buFontTx/>
              <a:buChar char="-"/>
              <a:defRPr/>
            </a:pPr>
            <a:endParaRPr lang="en-US" altLang="ko-KR" dirty="0"/>
          </a:p>
          <a:p>
            <a:pPr marL="742950" lvl="1" indent="-285750">
              <a:buFontTx/>
              <a:buChar char="-"/>
              <a:defRPr/>
            </a:pPr>
            <a:r>
              <a:rPr lang="ko-KR" altLang="en-US" sz="2000" b="1" dirty="0"/>
              <a:t>조명</a:t>
            </a:r>
            <a:r>
              <a:rPr lang="en-US" altLang="ko-KR" sz="2000" b="1" dirty="0"/>
              <a:t>: </a:t>
            </a:r>
            <a:r>
              <a:rPr lang="ko-KR" altLang="en-US" dirty="0" err="1"/>
              <a:t>램버트</a:t>
            </a:r>
            <a:r>
              <a:rPr lang="ko-KR" altLang="en-US" dirty="0"/>
              <a:t> 조명공식을 이용한 </a:t>
            </a:r>
            <a:r>
              <a:rPr lang="ko-KR" altLang="en-US" dirty="0" err="1" smtClean="0"/>
              <a:t>점조명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디렉션조명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, Spot</a:t>
            </a:r>
            <a:r>
              <a:rPr lang="ko-KR" altLang="en-US" dirty="0"/>
              <a:t>조명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Emssive</a:t>
            </a:r>
            <a:r>
              <a:rPr lang="ko-KR" altLang="en-US" dirty="0"/>
              <a:t>조명등의 기술연구</a:t>
            </a:r>
          </a:p>
          <a:p>
            <a:pPr marL="742950" lvl="1" indent="-285750">
              <a:buFontTx/>
              <a:buChar char="-"/>
              <a:defRPr/>
            </a:pPr>
            <a:endParaRPr lang="en-US" altLang="ko-KR" b="1" dirty="0"/>
          </a:p>
          <a:p>
            <a:pPr marL="742950" lvl="1" indent="-285750">
              <a:buFontTx/>
              <a:buChar char="-"/>
              <a:defRPr/>
            </a:pPr>
            <a:r>
              <a:rPr lang="ko-KR" altLang="en-US" sz="2000" b="1" dirty="0" err="1"/>
              <a:t>테셀레이션</a:t>
            </a:r>
            <a:r>
              <a:rPr lang="en-US" altLang="ko-KR" sz="2000" dirty="0"/>
              <a:t>: </a:t>
            </a:r>
            <a:r>
              <a:rPr lang="ko-KR" altLang="en-US" sz="2000" dirty="0"/>
              <a:t> </a:t>
            </a:r>
            <a:r>
              <a:rPr lang="en-US" altLang="ko-KR" dirty="0" err="1"/>
              <a:t>InGame</a:t>
            </a:r>
            <a:r>
              <a:rPr lang="ko-KR" altLang="en-US" dirty="0"/>
              <a:t>에서 </a:t>
            </a:r>
            <a:r>
              <a:rPr lang="en-US" altLang="ko-KR" dirty="0" err="1"/>
              <a:t>cpu</a:t>
            </a:r>
            <a:r>
              <a:rPr lang="ko-KR" altLang="en-US" dirty="0"/>
              <a:t>에 부담을 </a:t>
            </a:r>
            <a:r>
              <a:rPr lang="ko-KR" altLang="en-US" dirty="0" err="1"/>
              <a:t>주지않고</a:t>
            </a:r>
            <a:r>
              <a:rPr lang="ko-KR" altLang="en-US" dirty="0"/>
              <a:t> </a:t>
            </a:r>
            <a:r>
              <a:rPr lang="en-US" altLang="ko-KR" dirty="0" err="1"/>
              <a:t>gpu</a:t>
            </a:r>
            <a:r>
              <a:rPr lang="ko-KR" altLang="en-US" dirty="0"/>
              <a:t>로 연산함으로써 카메라 </a:t>
            </a:r>
            <a:r>
              <a:rPr lang="ko-KR" altLang="en-US" dirty="0" smtClean="0"/>
              <a:t>거리에 따라 값 비싼 </a:t>
            </a:r>
            <a:r>
              <a:rPr lang="ko-KR" altLang="en-US" dirty="0"/>
              <a:t>연산횟수를 줄이고 </a:t>
            </a:r>
            <a:r>
              <a:rPr lang="ko-KR" altLang="en-US" dirty="0" err="1"/>
              <a:t>메쉬를</a:t>
            </a:r>
            <a:r>
              <a:rPr lang="ko-KR" altLang="en-US" dirty="0"/>
              <a:t> 보다 세밀하게 표현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marL="742950" lvl="1" indent="-285750">
              <a:buFontTx/>
              <a:buChar char="-"/>
              <a:defRPr/>
            </a:pPr>
            <a:endParaRPr lang="en-US" altLang="ko-KR" dirty="0" smtClean="0"/>
          </a:p>
          <a:p>
            <a:pPr lvl="1">
              <a:defRPr/>
            </a:pPr>
            <a:r>
              <a:rPr lang="ko-KR" altLang="en-US" b="1" dirty="0"/>
              <a:t> </a:t>
            </a:r>
            <a:r>
              <a:rPr lang="en-US" altLang="ko-KR" b="1" dirty="0"/>
              <a:t>- </a:t>
            </a:r>
            <a:r>
              <a:rPr lang="ko-KR" altLang="en-US" sz="2000" b="1" dirty="0"/>
              <a:t>게임 </a:t>
            </a:r>
            <a:r>
              <a:rPr lang="ko-KR" altLang="en-US" sz="2000" b="1" dirty="0" err="1"/>
              <a:t>이펙트</a:t>
            </a:r>
            <a:r>
              <a:rPr lang="ko-KR" altLang="en-US" sz="2000" b="1" dirty="0"/>
              <a:t> </a:t>
            </a:r>
            <a:r>
              <a:rPr lang="en-US" altLang="ko-KR" b="1" dirty="0"/>
              <a:t>: </a:t>
            </a:r>
            <a:r>
              <a:rPr lang="en-US" altLang="ko-KR" dirty="0"/>
              <a:t>Direct3D 11 Stream-Output Stage</a:t>
            </a:r>
            <a:r>
              <a:rPr lang="ko-KR" altLang="en-US" dirty="0"/>
              <a:t>를 활용하여 </a:t>
            </a:r>
            <a:r>
              <a:rPr lang="ko-KR" altLang="en-US" dirty="0" err="1"/>
              <a:t>파티클</a:t>
            </a:r>
            <a:r>
              <a:rPr lang="ko-KR" altLang="en-US" dirty="0"/>
              <a:t> 시스템을 구현하고 총기 별 폭발효과</a:t>
            </a:r>
            <a:r>
              <a:rPr lang="en-US" altLang="ko-KR" dirty="0"/>
              <a:t>, </a:t>
            </a:r>
            <a:r>
              <a:rPr lang="ko-KR" altLang="en-US" dirty="0"/>
              <a:t>이동 중 먼지효과</a:t>
            </a:r>
            <a:r>
              <a:rPr lang="en-US" altLang="ko-KR" dirty="0"/>
              <a:t>, </a:t>
            </a:r>
            <a:r>
              <a:rPr lang="ko-KR" altLang="en-US" dirty="0"/>
              <a:t>비 기상효과 분수 등을 표현</a:t>
            </a:r>
          </a:p>
          <a:p>
            <a:pPr lvl="1">
              <a:defRPr/>
            </a:pPr>
            <a:endParaRPr lang="en-US" altLang="ko-KR" b="1" dirty="0"/>
          </a:p>
          <a:p>
            <a:pPr lvl="1">
              <a:defRPr/>
            </a:pP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</a:t>
            </a:r>
            <a:r>
              <a:rPr lang="ko-KR" altLang="en-US" sz="2000" b="1" dirty="0"/>
              <a:t>동적 </a:t>
            </a:r>
            <a:r>
              <a:rPr lang="en-US" altLang="ko-KR" sz="2000" b="1" dirty="0"/>
              <a:t>LOD</a:t>
            </a:r>
            <a:r>
              <a:rPr lang="ko-KR" altLang="en-US" sz="2000" b="1" dirty="0"/>
              <a:t> </a:t>
            </a:r>
            <a:r>
              <a:rPr lang="en-US" altLang="ko-KR" b="1" dirty="0"/>
              <a:t>: </a:t>
            </a:r>
            <a:r>
              <a:rPr lang="ko-KR" altLang="en-US" dirty="0"/>
              <a:t>카메라와 객체 사이 거리에 따라 동적으로 </a:t>
            </a:r>
            <a:r>
              <a:rPr lang="en-US" altLang="ko-KR" dirty="0"/>
              <a:t>LOD(</a:t>
            </a:r>
            <a:r>
              <a:rPr lang="ko-KR" altLang="en-US" dirty="0" err="1"/>
              <a:t>밉</a:t>
            </a:r>
            <a:r>
              <a:rPr lang="ko-KR" altLang="en-US" dirty="0"/>
              <a:t> </a:t>
            </a:r>
            <a:r>
              <a:rPr lang="ko-KR" altLang="en-US" dirty="0" err="1"/>
              <a:t>맵</a:t>
            </a:r>
            <a:r>
              <a:rPr lang="en-US" altLang="ko-KR" dirty="0"/>
              <a:t>, </a:t>
            </a:r>
            <a:r>
              <a:rPr lang="ko-KR" altLang="en-US" dirty="0" err="1"/>
              <a:t>테셀레이션</a:t>
            </a:r>
            <a:r>
              <a:rPr lang="en-US" altLang="ko-KR" dirty="0"/>
              <a:t>)</a:t>
            </a:r>
            <a:r>
              <a:rPr lang="ko-KR" altLang="en-US" dirty="0"/>
              <a:t>를 조절</a:t>
            </a:r>
            <a:endParaRPr lang="en-US" altLang="ko-KR" dirty="0"/>
          </a:p>
          <a:p>
            <a:pPr marL="742950" lvl="1" indent="-285750">
              <a:buFontTx/>
              <a:buChar char="-"/>
              <a:defRPr/>
            </a:pPr>
            <a:endParaRPr lang="ko-KR" altLang="en-US" dirty="0"/>
          </a:p>
          <a:p>
            <a:pPr marL="742950" lvl="1" indent="-285750">
              <a:buFontTx/>
              <a:buChar char="-"/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en-US" altLang="ko-KR" dirty="0"/>
          </a:p>
          <a:p>
            <a:pPr lvl="1" eaLnBrk="1" hangingPunct="1">
              <a:defRPr/>
            </a:pPr>
            <a:endParaRPr lang="en-US" altLang="ko-K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-223" y="6381328"/>
            <a:ext cx="9945777" cy="2346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1"/>
          <p:cNvGrpSpPr/>
          <p:nvPr/>
        </p:nvGrpSpPr>
        <p:grpSpPr>
          <a:xfrm>
            <a:off x="344488" y="836712"/>
            <a:ext cx="3085700" cy="833269"/>
            <a:chOff x="2943907" y="-142876"/>
            <a:chExt cx="4385783" cy="1388799"/>
          </a:xfrm>
        </p:grpSpPr>
        <p:sp>
          <p:nvSpPr>
            <p:cNvPr id="33" name="직사각형 32"/>
            <p:cNvSpPr/>
            <p:nvPr/>
          </p:nvSpPr>
          <p:spPr>
            <a:xfrm>
              <a:off x="2943907" y="907369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spcBef>
                  <a:spcPts val="500"/>
                </a:spcBef>
              </a:pPr>
              <a:endParaRPr lang="en-US" altLang="ko-KR" sz="1600" spc="1500" dirty="0">
                <a:gradFill>
                  <a:gsLst>
                    <a:gs pos="0">
                      <a:schemeClr val="accent3"/>
                    </a:gs>
                    <a:gs pos="100000">
                      <a:schemeClr val="accent3"/>
                    </a:gs>
                  </a:gsLst>
                  <a:lin ang="5400000" scaled="0"/>
                </a:gradFill>
                <a:latin typeface="+mj-ea"/>
                <a:ea typeface="+mj-ea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55641" y="-142876"/>
              <a:ext cx="3874049" cy="512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Bef>
                  <a:spcPts val="500"/>
                </a:spcBef>
              </a:pPr>
              <a:endParaRPr lang="en-US" altLang="ko-KR" sz="1400" b="1" spc="1500" dirty="0">
                <a:gradFill>
                  <a:gsLst>
                    <a:gs pos="0">
                      <a:schemeClr val="accent3"/>
                    </a:gs>
                    <a:gs pos="100000">
                      <a:schemeClr val="accent3"/>
                    </a:gs>
                  </a:gsLst>
                  <a:lin ang="5400000" scaled="0"/>
                </a:gradFill>
                <a:latin typeface="210 앱굴림 R" pitchFamily="18" charset="-127"/>
                <a:ea typeface="210 앱굴림 R" pitchFamily="18" charset="-127"/>
              </a:endParaRPr>
            </a:p>
          </p:txBody>
        </p:sp>
      </p:grpSp>
      <p:grpSp>
        <p:nvGrpSpPr>
          <p:cNvPr id="183" name="그룹 182"/>
          <p:cNvGrpSpPr/>
          <p:nvPr/>
        </p:nvGrpSpPr>
        <p:grpSpPr>
          <a:xfrm>
            <a:off x="240413" y="1343569"/>
            <a:ext cx="8566688" cy="4237201"/>
            <a:chOff x="1090824" y="565210"/>
            <a:chExt cx="9680808" cy="4237201"/>
          </a:xfrm>
        </p:grpSpPr>
        <p:grpSp>
          <p:nvGrpSpPr>
            <p:cNvPr id="184" name="그룹 183"/>
            <p:cNvGrpSpPr>
              <a:grpSpLocks noChangeAspect="1"/>
            </p:cNvGrpSpPr>
            <p:nvPr/>
          </p:nvGrpSpPr>
          <p:grpSpPr>
            <a:xfrm>
              <a:off x="1090824" y="565210"/>
              <a:ext cx="9680808" cy="4237201"/>
              <a:chOff x="429464" y="897069"/>
              <a:chExt cx="8174984" cy="5196227"/>
            </a:xfrm>
            <a:solidFill>
              <a:schemeClr val="bg1"/>
            </a:solidFill>
          </p:grpSpPr>
          <p:sp>
            <p:nvSpPr>
              <p:cNvPr id="198" name="직사각형 197"/>
              <p:cNvSpPr/>
              <p:nvPr/>
            </p:nvSpPr>
            <p:spPr>
              <a:xfrm>
                <a:off x="556719" y="1266401"/>
                <a:ext cx="1008112" cy="482453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>
                <a:off x="1564831" y="1266401"/>
                <a:ext cx="1008112" cy="482453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2572943" y="1266401"/>
                <a:ext cx="1008112" cy="482453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3581055" y="1266401"/>
                <a:ext cx="1008112" cy="482453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>
                <a:off x="4572000" y="1266401"/>
                <a:ext cx="1008112" cy="482453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endParaRPr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>
                <a:off x="5580112" y="1266401"/>
                <a:ext cx="1008112" cy="482453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endParaRPr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>
                <a:off x="6588224" y="1268760"/>
                <a:ext cx="1008112" cy="482453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endParaRPr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7596336" y="1268760"/>
                <a:ext cx="1008112" cy="482453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endParaRPr>
              </a:p>
            </p:txBody>
          </p:sp>
          <p:sp>
            <p:nvSpPr>
              <p:cNvPr id="206" name="TextBox 205"/>
              <p:cNvSpPr txBox="1"/>
              <p:nvPr/>
            </p:nvSpPr>
            <p:spPr>
              <a:xfrm>
                <a:off x="429464" y="908720"/>
                <a:ext cx="422613" cy="311883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08서울남산체 B" pitchFamily="18" charset="-127"/>
                    <a:ea typeface="08서울남산체 B" pitchFamily="18" charset="-127"/>
                  </a:rPr>
                  <a:t>1</a:t>
                </a:r>
                <a:r>
                  <a:rPr lang="ko-KR" altLang="en-US" b="1" dirty="0">
                    <a:latin typeface="08서울남산체 B" pitchFamily="18" charset="-127"/>
                    <a:ea typeface="08서울남산체 B" pitchFamily="18" charset="-127"/>
                  </a:rPr>
                  <a:t>월</a:t>
                </a:r>
                <a:endParaRPr lang="en-US" altLang="ko-KR" b="1" dirty="0">
                  <a:latin typeface="08서울남산체 B" pitchFamily="18" charset="-127"/>
                  <a:ea typeface="08서울남산체 B" pitchFamily="18" charset="-127"/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1437576" y="899428"/>
                <a:ext cx="422613" cy="311883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08서울남산체 B" pitchFamily="18" charset="-127"/>
                    <a:ea typeface="08서울남산체 B" pitchFamily="18" charset="-127"/>
                  </a:rPr>
                  <a:t>2</a:t>
                </a:r>
                <a:r>
                  <a:rPr lang="ko-KR" altLang="en-US" b="1" dirty="0">
                    <a:latin typeface="08서울남산체 B" pitchFamily="18" charset="-127"/>
                    <a:ea typeface="08서울남산체 B" pitchFamily="18" charset="-127"/>
                  </a:rPr>
                  <a:t>월</a:t>
                </a:r>
                <a:endParaRPr lang="en-US" altLang="ko-KR" b="1" dirty="0">
                  <a:latin typeface="08서울남산체 B" pitchFamily="18" charset="-127"/>
                  <a:ea typeface="08서울남산체 B" pitchFamily="18" charset="-127"/>
                </a:endParaRPr>
              </a:p>
            </p:txBody>
          </p:sp>
          <p:sp>
            <p:nvSpPr>
              <p:cNvPr id="208" name="TextBox 207"/>
              <p:cNvSpPr txBox="1"/>
              <p:nvPr/>
            </p:nvSpPr>
            <p:spPr>
              <a:xfrm>
                <a:off x="2411760" y="899428"/>
                <a:ext cx="422613" cy="311883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08서울남산체 B" pitchFamily="18" charset="-127"/>
                    <a:ea typeface="08서울남산체 B" pitchFamily="18" charset="-127"/>
                  </a:rPr>
                  <a:t>3</a:t>
                </a:r>
                <a:r>
                  <a:rPr lang="ko-KR" altLang="en-US" b="1" dirty="0">
                    <a:latin typeface="08서울남산체 B" pitchFamily="18" charset="-127"/>
                    <a:ea typeface="08서울남산체 B" pitchFamily="18" charset="-127"/>
                  </a:rPr>
                  <a:t>월</a:t>
                </a:r>
                <a:endParaRPr lang="en-US" altLang="ko-KR" b="1" dirty="0">
                  <a:latin typeface="08서울남산체 B" pitchFamily="18" charset="-127"/>
                  <a:ea typeface="08서울남산체 B" pitchFamily="18" charset="-127"/>
                </a:endParaRPr>
              </a:p>
            </p:txBody>
          </p:sp>
          <p:sp>
            <p:nvSpPr>
              <p:cNvPr id="209" name="TextBox 208"/>
              <p:cNvSpPr txBox="1"/>
              <p:nvPr/>
            </p:nvSpPr>
            <p:spPr>
              <a:xfrm>
                <a:off x="3419872" y="899428"/>
                <a:ext cx="422613" cy="311883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08서울남산체 B" pitchFamily="18" charset="-127"/>
                    <a:ea typeface="08서울남산체 B" pitchFamily="18" charset="-127"/>
                  </a:rPr>
                  <a:t>4</a:t>
                </a:r>
                <a:r>
                  <a:rPr lang="ko-KR" altLang="en-US" b="1" dirty="0">
                    <a:latin typeface="08서울남산체 B" pitchFamily="18" charset="-127"/>
                    <a:ea typeface="08서울남산체 B" pitchFamily="18" charset="-127"/>
                  </a:rPr>
                  <a:t>월</a:t>
                </a:r>
                <a:endParaRPr lang="en-US" altLang="ko-KR" b="1" dirty="0">
                  <a:latin typeface="08서울남산체 B" pitchFamily="18" charset="-127"/>
                  <a:ea typeface="08서울남산체 B" pitchFamily="18" charset="-127"/>
                </a:endParaRP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4427984" y="899428"/>
                <a:ext cx="422613" cy="311883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08서울남산체 B" pitchFamily="18" charset="-127"/>
                    <a:ea typeface="08서울남산체 B" pitchFamily="18" charset="-127"/>
                  </a:rPr>
                  <a:t>5</a:t>
                </a:r>
                <a:r>
                  <a:rPr lang="ko-KR" altLang="en-US" b="1" dirty="0">
                    <a:latin typeface="08서울남산체 B" pitchFamily="18" charset="-127"/>
                    <a:ea typeface="08서울남산체 B" pitchFamily="18" charset="-127"/>
                  </a:rPr>
                  <a:t>월</a:t>
                </a:r>
                <a:endParaRPr lang="en-US" altLang="ko-KR" b="1" dirty="0">
                  <a:latin typeface="08서울남산체 B" pitchFamily="18" charset="-127"/>
                  <a:ea typeface="08서울남산체 B" pitchFamily="18" charset="-127"/>
                </a:endParaRPr>
              </a:p>
            </p:txBody>
          </p:sp>
          <p:sp>
            <p:nvSpPr>
              <p:cNvPr id="211" name="TextBox 210"/>
              <p:cNvSpPr txBox="1"/>
              <p:nvPr/>
            </p:nvSpPr>
            <p:spPr>
              <a:xfrm>
                <a:off x="5436096" y="897069"/>
                <a:ext cx="422613" cy="311883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08서울남산체 B" pitchFamily="18" charset="-127"/>
                    <a:ea typeface="08서울남산체 B" pitchFamily="18" charset="-127"/>
                  </a:rPr>
                  <a:t>6</a:t>
                </a:r>
                <a:r>
                  <a:rPr lang="ko-KR" altLang="en-US" b="1" dirty="0">
                    <a:latin typeface="08서울남산체 B" pitchFamily="18" charset="-127"/>
                    <a:ea typeface="08서울남산체 B" pitchFamily="18" charset="-127"/>
                  </a:rPr>
                  <a:t>월</a:t>
                </a:r>
                <a:endParaRPr lang="en-US" altLang="ko-KR" b="1" dirty="0">
                  <a:latin typeface="08서울남산체 B" pitchFamily="18" charset="-127"/>
                  <a:ea typeface="08서울남산체 B" pitchFamily="18" charset="-127"/>
                </a:endParaRPr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>
                <a:off x="6444208" y="899428"/>
                <a:ext cx="422613" cy="311883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08서울남산체 B" pitchFamily="18" charset="-127"/>
                    <a:ea typeface="08서울남산체 B" pitchFamily="18" charset="-127"/>
                  </a:rPr>
                  <a:t>7</a:t>
                </a:r>
                <a:r>
                  <a:rPr lang="ko-KR" altLang="en-US" b="1" dirty="0">
                    <a:latin typeface="08서울남산체 B" pitchFamily="18" charset="-127"/>
                    <a:ea typeface="08서울남산체 B" pitchFamily="18" charset="-127"/>
                  </a:rPr>
                  <a:t>월</a:t>
                </a:r>
                <a:endParaRPr lang="en-US" altLang="ko-KR" b="1" dirty="0">
                  <a:latin typeface="08서울남산체 B" pitchFamily="18" charset="-127"/>
                  <a:ea typeface="08서울남산체 B" pitchFamily="18" charset="-127"/>
                </a:endParaRPr>
              </a:p>
            </p:txBody>
          </p:sp>
          <p:sp>
            <p:nvSpPr>
              <p:cNvPr id="213" name="TextBox 212"/>
              <p:cNvSpPr txBox="1"/>
              <p:nvPr/>
            </p:nvSpPr>
            <p:spPr>
              <a:xfrm>
                <a:off x="7452320" y="912153"/>
                <a:ext cx="422613" cy="311883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08서울남산체 B" pitchFamily="18" charset="-127"/>
                    <a:ea typeface="08서울남산체 B" pitchFamily="18" charset="-127"/>
                  </a:rPr>
                  <a:t>8</a:t>
                </a:r>
                <a:r>
                  <a:rPr lang="ko-KR" altLang="en-US" b="1" dirty="0">
                    <a:latin typeface="08서울남산체 B" pitchFamily="18" charset="-127"/>
                    <a:ea typeface="08서울남산체 B" pitchFamily="18" charset="-127"/>
                  </a:rPr>
                  <a:t>월</a:t>
                </a:r>
                <a:endParaRPr lang="en-US" altLang="ko-KR" b="1" dirty="0">
                  <a:latin typeface="08서울남산체 B" pitchFamily="18" charset="-127"/>
                  <a:ea typeface="08서울남산체 B" pitchFamily="18" charset="-127"/>
                </a:endParaRPr>
              </a:p>
            </p:txBody>
          </p:sp>
        </p:grpSp>
        <p:sp>
          <p:nvSpPr>
            <p:cNvPr id="185" name="오른쪽 화살표 184"/>
            <p:cNvSpPr>
              <a:spLocks noChangeAspect="1"/>
            </p:cNvSpPr>
            <p:nvPr/>
          </p:nvSpPr>
          <p:spPr>
            <a:xfrm>
              <a:off x="1241520" y="1076841"/>
              <a:ext cx="2377444" cy="511631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프레임워크 개발</a:t>
              </a:r>
            </a:p>
          </p:txBody>
        </p:sp>
        <p:sp>
          <p:nvSpPr>
            <p:cNvPr id="186" name="오른쪽 화살표 185"/>
            <p:cNvSpPr>
              <a:spLocks noChangeAspect="1"/>
            </p:cNvSpPr>
            <p:nvPr/>
          </p:nvSpPr>
          <p:spPr>
            <a:xfrm>
              <a:off x="1241518" y="3293908"/>
              <a:ext cx="2377446" cy="511631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네트워크 프레임워크 개발</a:t>
              </a:r>
            </a:p>
          </p:txBody>
        </p:sp>
        <p:sp>
          <p:nvSpPr>
            <p:cNvPr id="187" name="오른쪽 화살표 186"/>
            <p:cNvSpPr>
              <a:spLocks noChangeAspect="1"/>
            </p:cNvSpPr>
            <p:nvPr/>
          </p:nvSpPr>
          <p:spPr>
            <a:xfrm>
              <a:off x="2440355" y="1480380"/>
              <a:ext cx="4163073" cy="449179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캐릭터 애니메이션 구현</a:t>
              </a:r>
            </a:p>
          </p:txBody>
        </p:sp>
        <p:sp>
          <p:nvSpPr>
            <p:cNvPr id="188" name="오른쪽 화살표 187"/>
            <p:cNvSpPr>
              <a:spLocks noChangeAspect="1"/>
            </p:cNvSpPr>
            <p:nvPr/>
          </p:nvSpPr>
          <p:spPr>
            <a:xfrm>
              <a:off x="3668799" y="1087754"/>
              <a:ext cx="3501087" cy="511631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노멀매핑</a:t>
              </a:r>
              <a:r>
                <a:rPr lang="en-US" altLang="ko-KR" sz="1000" b="1" dirty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, </a:t>
              </a:r>
              <a:r>
                <a:rPr lang="ko-KR" altLang="en-US" sz="1000" b="1" dirty="0" err="1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변위매핑</a:t>
              </a:r>
              <a:r>
                <a:rPr lang="ko-KR" altLang="en-US" sz="1000" b="1" dirty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 적용 </a:t>
              </a:r>
            </a:p>
          </p:txBody>
        </p:sp>
        <p:sp>
          <p:nvSpPr>
            <p:cNvPr id="189" name="오른쪽 화살표 188"/>
            <p:cNvSpPr>
              <a:spLocks noChangeAspect="1"/>
            </p:cNvSpPr>
            <p:nvPr/>
          </p:nvSpPr>
          <p:spPr>
            <a:xfrm>
              <a:off x="2431020" y="2185374"/>
              <a:ext cx="2377446" cy="511631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충돌체크</a:t>
              </a:r>
            </a:p>
          </p:txBody>
        </p:sp>
        <p:sp>
          <p:nvSpPr>
            <p:cNvPr id="190" name="오른쪽 화살표 189"/>
            <p:cNvSpPr>
              <a:spLocks noChangeAspect="1"/>
            </p:cNvSpPr>
            <p:nvPr/>
          </p:nvSpPr>
          <p:spPr>
            <a:xfrm>
              <a:off x="2435326" y="2782277"/>
              <a:ext cx="8296394" cy="511631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오브젝트 배치</a:t>
              </a:r>
            </a:p>
          </p:txBody>
        </p:sp>
        <p:sp>
          <p:nvSpPr>
            <p:cNvPr id="192" name="오른쪽 화살표 191"/>
            <p:cNvSpPr>
              <a:spLocks noChangeAspect="1"/>
            </p:cNvSpPr>
            <p:nvPr/>
          </p:nvSpPr>
          <p:spPr>
            <a:xfrm>
              <a:off x="3688486" y="3293907"/>
              <a:ext cx="2398280" cy="511631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클라이언트 연동</a:t>
              </a:r>
              <a:endParaRPr lang="ko-KR" altLang="en-US" sz="1000" b="1" dirty="0">
                <a:solidFill>
                  <a:schemeClr val="tx1"/>
                </a:solidFill>
                <a:latin typeface="08서울남산체 B" pitchFamily="18" charset="-127"/>
                <a:ea typeface="08서울남산체 B" pitchFamily="18" charset="-127"/>
              </a:endParaRPr>
            </a:p>
          </p:txBody>
        </p:sp>
        <p:sp>
          <p:nvSpPr>
            <p:cNvPr id="193" name="오른쪽 화살표 192"/>
            <p:cNvSpPr>
              <a:spLocks noChangeAspect="1"/>
            </p:cNvSpPr>
            <p:nvPr/>
          </p:nvSpPr>
          <p:spPr>
            <a:xfrm>
              <a:off x="4898043" y="2181662"/>
              <a:ext cx="2377446" cy="511631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서버 충돌체크</a:t>
              </a:r>
            </a:p>
          </p:txBody>
        </p:sp>
        <p:sp>
          <p:nvSpPr>
            <p:cNvPr id="194" name="오른쪽 화살표 193"/>
            <p:cNvSpPr>
              <a:spLocks noChangeAspect="1"/>
            </p:cNvSpPr>
            <p:nvPr/>
          </p:nvSpPr>
          <p:spPr>
            <a:xfrm>
              <a:off x="7196063" y="1704969"/>
              <a:ext cx="2381765" cy="511631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이펙트</a:t>
              </a:r>
              <a:endParaRPr lang="ko-KR" altLang="en-US" sz="1000" b="1" dirty="0">
                <a:solidFill>
                  <a:schemeClr val="tx1"/>
                </a:solidFill>
                <a:latin typeface="08서울남산체 B" pitchFamily="18" charset="-127"/>
                <a:ea typeface="08서울남산체 B" pitchFamily="18" charset="-127"/>
              </a:endParaRPr>
            </a:p>
          </p:txBody>
        </p:sp>
        <p:sp>
          <p:nvSpPr>
            <p:cNvPr id="195" name="오른쪽 화살표 194"/>
            <p:cNvSpPr>
              <a:spLocks noChangeAspect="1"/>
            </p:cNvSpPr>
            <p:nvPr/>
          </p:nvSpPr>
          <p:spPr>
            <a:xfrm>
              <a:off x="8386944" y="1076841"/>
              <a:ext cx="1511540" cy="511631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사운드</a:t>
              </a:r>
            </a:p>
          </p:txBody>
        </p:sp>
        <p:sp>
          <p:nvSpPr>
            <p:cNvPr id="196" name="오른쪽 화살표 195"/>
            <p:cNvSpPr>
              <a:spLocks noChangeAspect="1"/>
            </p:cNvSpPr>
            <p:nvPr/>
          </p:nvSpPr>
          <p:spPr>
            <a:xfrm>
              <a:off x="6438519" y="3369843"/>
              <a:ext cx="4272871" cy="511631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서버 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최적</a:t>
              </a:r>
              <a:r>
                <a:rPr lang="ko-KR" altLang="en-US" sz="1000" b="1" dirty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화</a:t>
              </a:r>
            </a:p>
          </p:txBody>
        </p:sp>
        <p:sp>
          <p:nvSpPr>
            <p:cNvPr id="197" name="오른쪽 화살표 196"/>
            <p:cNvSpPr>
              <a:spLocks noChangeAspect="1"/>
            </p:cNvSpPr>
            <p:nvPr/>
          </p:nvSpPr>
          <p:spPr>
            <a:xfrm>
              <a:off x="1241517" y="1837426"/>
              <a:ext cx="2387613" cy="446723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 smtClean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셰이더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 구현</a:t>
              </a:r>
              <a:endParaRPr lang="ko-KR" altLang="en-US" sz="1000" b="1" dirty="0">
                <a:solidFill>
                  <a:schemeClr val="tx1"/>
                </a:solidFill>
                <a:latin typeface="08서울남산체 B" pitchFamily="18" charset="-127"/>
                <a:ea typeface="08서울남산체 B" pitchFamily="18" charset="-127"/>
              </a:endParaRPr>
            </a:p>
          </p:txBody>
        </p:sp>
        <p:sp>
          <p:nvSpPr>
            <p:cNvPr id="56" name="오른쪽 화살표 55"/>
            <p:cNvSpPr>
              <a:spLocks noChangeAspect="1"/>
            </p:cNvSpPr>
            <p:nvPr/>
          </p:nvSpPr>
          <p:spPr>
            <a:xfrm>
              <a:off x="6458848" y="3982789"/>
              <a:ext cx="4272871" cy="511631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  <a:latin typeface="08서울남산체 B" pitchFamily="18" charset="-127"/>
                  <a:ea typeface="08서울남산체 B" pitchFamily="18" charset="-127"/>
                </a:rPr>
                <a:t>버그 수정 및 테스트</a:t>
              </a:r>
              <a:endParaRPr lang="ko-KR" altLang="en-US" sz="1000" b="1" dirty="0">
                <a:solidFill>
                  <a:schemeClr val="tx1"/>
                </a:solidFill>
                <a:latin typeface="08서울남산체 B" pitchFamily="18" charset="-127"/>
                <a:ea typeface="08서울남산체 B" pitchFamily="18" charset="-127"/>
              </a:endParaRPr>
            </a:p>
          </p:txBody>
        </p:sp>
      </p:grpSp>
      <p:sp>
        <p:nvSpPr>
          <p:cNvPr id="43" name="갈매기형 수장 42"/>
          <p:cNvSpPr/>
          <p:nvPr/>
        </p:nvSpPr>
        <p:spPr>
          <a:xfrm>
            <a:off x="8532440" y="6407281"/>
            <a:ext cx="148629" cy="146629"/>
          </a:xfrm>
          <a:prstGeom prst="chevron">
            <a:avLst>
              <a:gd name="adj" fmla="val 589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제목 4"/>
          <p:cNvSpPr txBox="1">
            <a:spLocks/>
          </p:cNvSpPr>
          <p:nvPr/>
        </p:nvSpPr>
        <p:spPr>
          <a:xfrm>
            <a:off x="8109917" y="6321716"/>
            <a:ext cx="432048" cy="31775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00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object 2"/>
          <p:cNvSpPr txBox="1">
            <a:spLocks/>
          </p:cNvSpPr>
          <p:nvPr/>
        </p:nvSpPr>
        <p:spPr>
          <a:xfrm>
            <a:off x="465338" y="348677"/>
            <a:ext cx="653859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spcBef>
                <a:spcPts val="100"/>
              </a:spcBef>
            </a:pPr>
            <a:r>
              <a:rPr lang="en-US" altLang="ko-KR" dirty="0" smtClean="0">
                <a:solidFill>
                  <a:srgbClr val="92D050"/>
                </a:solidFill>
                <a:latin typeface="BatmanForeverAlternate" pitchFamily="2" charset="0"/>
              </a:rPr>
              <a:t>6.</a:t>
            </a:r>
            <a:r>
              <a:rPr lang="ko-KR" altLang="en-US" dirty="0" smtClean="0">
                <a:solidFill>
                  <a:srgbClr val="92D050"/>
                </a:solidFill>
                <a:latin typeface="BatmanForeverAlternate" pitchFamily="2" charset="0"/>
              </a:rPr>
              <a:t>개발 일정</a:t>
            </a:r>
            <a:endParaRPr lang="ko-KR" altLang="en-US" spc="-5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95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/>
          <p:cNvSpPr txBox="1">
            <a:spLocks/>
          </p:cNvSpPr>
          <p:nvPr/>
        </p:nvSpPr>
        <p:spPr>
          <a:xfrm>
            <a:off x="323528" y="2420888"/>
            <a:ext cx="8496944" cy="794519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dirty="0" smtClean="0">
                <a:solidFill>
                  <a:srgbClr val="92D050"/>
                </a:solidFill>
                <a:latin typeface="BatmanForeverAlternate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2823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92D050"/>
                </a:solidFill>
              </a:rPr>
              <a:t>&gt;</a:t>
            </a:r>
            <a:r>
              <a:rPr lang="en-US" altLang="ko-KR" dirty="0" smtClean="0">
                <a:solidFill>
                  <a:srgbClr val="92D050"/>
                </a:solidFill>
                <a:latin typeface="BatmanForeverAlternate" pitchFamily="2" charset="0"/>
              </a:rPr>
              <a:t>INDEX&lt;</a:t>
            </a:r>
            <a:endParaRPr lang="ko-KR" altLang="en-US" dirty="0">
              <a:solidFill>
                <a:srgbClr val="92D050"/>
              </a:solidFill>
              <a:latin typeface="BatmanForeverAlternate" pitchFamily="2" charset="0"/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8532440" y="6407281"/>
            <a:ext cx="148629" cy="146629"/>
          </a:xfrm>
          <a:prstGeom prst="chevron">
            <a:avLst>
              <a:gd name="adj" fmla="val 589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제목 4"/>
          <p:cNvSpPr txBox="1">
            <a:spLocks/>
          </p:cNvSpPr>
          <p:nvPr/>
        </p:nvSpPr>
        <p:spPr>
          <a:xfrm>
            <a:off x="8109917" y="6321716"/>
            <a:ext cx="432048" cy="31775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00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6000"/>
                    </a14:imgEffect>
                    <a14:imgEffect>
                      <a14:colorTemperature colorTemp="3625"/>
                    </a14:imgEffect>
                    <a14:imgEffect>
                      <a14:saturation sat="0"/>
                    </a14:imgEffect>
                    <a14:imgEffect>
                      <a14:brightnessContrast bright="7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028" y="3060041"/>
            <a:ext cx="4234385" cy="317578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3442418" y="1825854"/>
            <a:ext cx="5238651" cy="555049"/>
            <a:chOff x="2028205" y="1734662"/>
            <a:chExt cx="5807641" cy="555049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2028205" y="1734662"/>
              <a:ext cx="5751388" cy="470202"/>
            </a:xfrm>
            <a:prstGeom prst="roundRect">
              <a:avLst/>
            </a:prstGeom>
            <a:solidFill>
              <a:srgbClr val="BED73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대각선 방향의 모서리가 둥근 사각형 14"/>
            <p:cNvSpPr/>
            <p:nvPr/>
          </p:nvSpPr>
          <p:spPr>
            <a:xfrm>
              <a:off x="2391796" y="1825640"/>
              <a:ext cx="5444050" cy="464071"/>
            </a:xfrm>
            <a:prstGeom prst="round2DiagRect">
              <a:avLst/>
            </a:prstGeom>
            <a:gradFill flip="none" rotWithShape="0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88000"/>
                  </a:schemeClr>
                </a:gs>
                <a:gs pos="82000">
                  <a:schemeClr val="bg1">
                    <a:lumMod val="95000"/>
                  </a:schemeClr>
                </a:gs>
                <a:gs pos="20000">
                  <a:schemeClr val="bg1">
                    <a:lumMod val="95000"/>
                  </a:schemeClr>
                </a:gs>
                <a:gs pos="54000">
                  <a:schemeClr val="bg1"/>
                </a:gs>
              </a:gsLst>
              <a:lin ang="18900000" scaled="1"/>
              <a:tileRect/>
            </a:gradFill>
            <a:ln w="12700">
              <a:gradFill flip="none" rotWithShape="1">
                <a:gsLst>
                  <a:gs pos="72000">
                    <a:srgbClr val="FFFFFF">
                      <a:alpha val="0"/>
                    </a:srgb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prstDash val="solid"/>
            </a:ln>
            <a:effectLst>
              <a:outerShdw blurRad="127000" dist="50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839225" y="1927184"/>
            <a:ext cx="4880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연구 목적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개발환경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960364" y="1556792"/>
            <a:ext cx="799046" cy="799046"/>
            <a:chOff x="2456308" y="1472493"/>
            <a:chExt cx="799046" cy="799046"/>
          </a:xfrm>
        </p:grpSpPr>
        <p:sp>
          <p:nvSpPr>
            <p:cNvPr id="18" name="눈물 방울 17"/>
            <p:cNvSpPr/>
            <p:nvPr/>
          </p:nvSpPr>
          <p:spPr>
            <a:xfrm rot="5400000">
              <a:off x="2456308" y="1472493"/>
              <a:ext cx="799046" cy="799046"/>
            </a:xfrm>
            <a:prstGeom prst="teardrop">
              <a:avLst/>
            </a:prstGeom>
            <a:solidFill>
              <a:srgbClr val="BED73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눈물 방울 18"/>
            <p:cNvSpPr/>
            <p:nvPr/>
          </p:nvSpPr>
          <p:spPr>
            <a:xfrm rot="5400000">
              <a:off x="2497485" y="1565779"/>
              <a:ext cx="699629" cy="699629"/>
            </a:xfrm>
            <a:prstGeom prst="teardrop">
              <a:avLst/>
            </a:prstGeom>
            <a:gradFill flip="none" rotWithShape="0">
              <a:gsLst>
                <a:gs pos="97000">
                  <a:schemeClr val="bg1">
                    <a:lumMod val="85000"/>
                  </a:schemeClr>
                </a:gs>
                <a:gs pos="0">
                  <a:schemeClr val="bg1">
                    <a:lumMod val="88000"/>
                  </a:schemeClr>
                </a:gs>
                <a:gs pos="68000">
                  <a:schemeClr val="bg1">
                    <a:lumMod val="95000"/>
                  </a:schemeClr>
                </a:gs>
                <a:gs pos="33000">
                  <a:schemeClr val="bg1">
                    <a:lumMod val="95000"/>
                  </a:schemeClr>
                </a:gs>
                <a:gs pos="54000">
                  <a:schemeClr val="bg1"/>
                </a:gs>
              </a:gsLst>
              <a:lin ang="18900000" scaled="1"/>
              <a:tileRect/>
            </a:gradFill>
            <a:ln w="12700">
              <a:gradFill flip="none" rotWithShape="1">
                <a:gsLst>
                  <a:gs pos="72000">
                    <a:schemeClr val="bg1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bg1"/>
                  </a:gs>
                </a:gsLst>
                <a:lin ang="12600000" scaled="0"/>
                <a:tileRect/>
              </a:gradFill>
              <a:prstDash val="solid"/>
            </a:ln>
            <a:effectLst>
              <a:outerShdw blurRad="127000" dist="50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222211" y="1808365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BED73D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endParaRPr lang="ko-KR" altLang="en-US" sz="3200" dirty="0">
              <a:solidFill>
                <a:srgbClr val="BED73D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384537" y="2055648"/>
            <a:ext cx="363927" cy="149216"/>
          </a:xfrm>
          <a:prstGeom prst="roundRect">
            <a:avLst/>
          </a:prstGeom>
          <a:solidFill>
            <a:srgbClr val="BED73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3442418" y="2689950"/>
            <a:ext cx="5238651" cy="530746"/>
            <a:chOff x="2028205" y="1734662"/>
            <a:chExt cx="5807641" cy="530746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2028205" y="1734662"/>
              <a:ext cx="5751388" cy="470202"/>
            </a:xfrm>
            <a:prstGeom prst="roundRect">
              <a:avLst/>
            </a:prstGeom>
            <a:solidFill>
              <a:srgbClr val="73B84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대각선 방향의 모서리가 둥근 사각형 23"/>
            <p:cNvSpPr/>
            <p:nvPr/>
          </p:nvSpPr>
          <p:spPr>
            <a:xfrm>
              <a:off x="2391796" y="1801337"/>
              <a:ext cx="5444050" cy="464071"/>
            </a:xfrm>
            <a:prstGeom prst="round2DiagRect">
              <a:avLst/>
            </a:prstGeom>
            <a:gradFill flip="none" rotWithShape="0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88000"/>
                  </a:schemeClr>
                </a:gs>
                <a:gs pos="82000">
                  <a:schemeClr val="bg1">
                    <a:lumMod val="95000"/>
                  </a:schemeClr>
                </a:gs>
                <a:gs pos="20000">
                  <a:schemeClr val="bg1">
                    <a:lumMod val="95000"/>
                  </a:schemeClr>
                </a:gs>
                <a:gs pos="54000">
                  <a:schemeClr val="bg1"/>
                </a:gs>
              </a:gsLst>
              <a:lin ang="18900000" scaled="1"/>
              <a:tileRect/>
            </a:gradFill>
            <a:ln w="12700">
              <a:gradFill flip="none" rotWithShape="1">
                <a:gsLst>
                  <a:gs pos="72000">
                    <a:srgbClr val="FFFFFF">
                      <a:alpha val="14000"/>
                    </a:srgb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prstDash val="solid"/>
            </a:ln>
            <a:effectLst>
              <a:outerShdw blurRad="127000" dist="50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839225" y="2791280"/>
            <a:ext cx="4880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게임 소개 및 특징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960364" y="2420888"/>
            <a:ext cx="799046" cy="799046"/>
            <a:chOff x="2456308" y="1472493"/>
            <a:chExt cx="799046" cy="799046"/>
          </a:xfrm>
        </p:grpSpPr>
        <p:sp>
          <p:nvSpPr>
            <p:cNvPr id="27" name="눈물 방울 26"/>
            <p:cNvSpPr/>
            <p:nvPr/>
          </p:nvSpPr>
          <p:spPr>
            <a:xfrm rot="5400000">
              <a:off x="2456308" y="1472493"/>
              <a:ext cx="799046" cy="799046"/>
            </a:xfrm>
            <a:prstGeom prst="teardrop">
              <a:avLst/>
            </a:prstGeom>
            <a:solidFill>
              <a:srgbClr val="73B84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눈물 방울 27"/>
            <p:cNvSpPr/>
            <p:nvPr/>
          </p:nvSpPr>
          <p:spPr>
            <a:xfrm rot="5400000">
              <a:off x="2497485" y="1565779"/>
              <a:ext cx="699629" cy="699629"/>
            </a:xfrm>
            <a:prstGeom prst="teardrop">
              <a:avLst/>
            </a:prstGeom>
            <a:gradFill flip="none" rotWithShape="0">
              <a:gsLst>
                <a:gs pos="97000">
                  <a:schemeClr val="bg1">
                    <a:lumMod val="85000"/>
                  </a:schemeClr>
                </a:gs>
                <a:gs pos="0">
                  <a:schemeClr val="bg1">
                    <a:lumMod val="88000"/>
                  </a:schemeClr>
                </a:gs>
                <a:gs pos="68000">
                  <a:schemeClr val="bg1">
                    <a:lumMod val="95000"/>
                  </a:schemeClr>
                </a:gs>
                <a:gs pos="33000">
                  <a:schemeClr val="bg1">
                    <a:lumMod val="95000"/>
                  </a:schemeClr>
                </a:gs>
                <a:gs pos="54000">
                  <a:schemeClr val="bg1"/>
                </a:gs>
              </a:gsLst>
              <a:lin ang="18900000" scaled="1"/>
              <a:tileRect/>
            </a:gradFill>
            <a:ln w="12700">
              <a:gradFill flip="none" rotWithShape="1">
                <a:gsLst>
                  <a:gs pos="72000">
                    <a:schemeClr val="bg1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bg1"/>
                  </a:gs>
                </a:gsLst>
                <a:lin ang="12600000" scaled="0"/>
                <a:tileRect/>
              </a:gradFill>
              <a:prstDash val="solid"/>
            </a:ln>
            <a:effectLst>
              <a:outerShdw blurRad="127000" dist="50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222211" y="2672461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dirty="0">
                <a:solidFill>
                  <a:srgbClr val="73B84D"/>
                </a:solidFill>
              </a:rPr>
              <a:t>2</a:t>
            </a:r>
            <a:endParaRPr lang="ko-KR" altLang="en-US" dirty="0">
              <a:solidFill>
                <a:srgbClr val="73B84D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384537" y="2919744"/>
            <a:ext cx="363927" cy="149216"/>
          </a:xfrm>
          <a:prstGeom prst="roundRect">
            <a:avLst/>
          </a:prstGeom>
          <a:solidFill>
            <a:srgbClr val="73B84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3442418" y="3554046"/>
            <a:ext cx="5238651" cy="530746"/>
            <a:chOff x="2028205" y="1734662"/>
            <a:chExt cx="5807641" cy="530746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2028205" y="1734662"/>
              <a:ext cx="5751388" cy="470202"/>
            </a:xfrm>
            <a:prstGeom prst="roundRect">
              <a:avLst/>
            </a:prstGeom>
            <a:solidFill>
              <a:srgbClr val="32AD5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대각선 방향의 모서리가 둥근 사각형 32"/>
            <p:cNvSpPr/>
            <p:nvPr/>
          </p:nvSpPr>
          <p:spPr>
            <a:xfrm>
              <a:off x="2391796" y="1801337"/>
              <a:ext cx="5444050" cy="464071"/>
            </a:xfrm>
            <a:prstGeom prst="round2DiagRect">
              <a:avLst/>
            </a:prstGeom>
            <a:gradFill flip="none" rotWithShape="0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88000"/>
                  </a:schemeClr>
                </a:gs>
                <a:gs pos="82000">
                  <a:schemeClr val="bg1">
                    <a:lumMod val="95000"/>
                  </a:schemeClr>
                </a:gs>
                <a:gs pos="20000">
                  <a:schemeClr val="bg1">
                    <a:lumMod val="95000"/>
                  </a:schemeClr>
                </a:gs>
                <a:gs pos="54000">
                  <a:schemeClr val="bg1"/>
                </a:gs>
              </a:gsLst>
              <a:lin ang="18900000" scaled="1"/>
              <a:tileRect/>
            </a:gradFill>
            <a:ln w="12700">
              <a:gradFill flip="none" rotWithShape="1">
                <a:gsLst>
                  <a:gs pos="72000">
                    <a:srgbClr val="FFFFFF">
                      <a:alpha val="14000"/>
                    </a:srgb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prstDash val="solid"/>
            </a:ln>
            <a:effectLst>
              <a:outerShdw blurRad="127000" dist="50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839225" y="3655376"/>
            <a:ext cx="4880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게임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모드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다양한 총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2960364" y="3284984"/>
            <a:ext cx="799046" cy="799046"/>
            <a:chOff x="2456308" y="1472493"/>
            <a:chExt cx="799046" cy="799046"/>
          </a:xfrm>
        </p:grpSpPr>
        <p:sp>
          <p:nvSpPr>
            <p:cNvPr id="36" name="눈물 방울 35"/>
            <p:cNvSpPr/>
            <p:nvPr/>
          </p:nvSpPr>
          <p:spPr>
            <a:xfrm rot="5400000">
              <a:off x="2456308" y="1472493"/>
              <a:ext cx="799046" cy="799046"/>
            </a:xfrm>
            <a:prstGeom prst="teardrop">
              <a:avLst/>
            </a:prstGeom>
            <a:solidFill>
              <a:srgbClr val="32AD5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눈물 방울 36"/>
            <p:cNvSpPr/>
            <p:nvPr/>
          </p:nvSpPr>
          <p:spPr>
            <a:xfrm rot="5400000">
              <a:off x="2497485" y="1565779"/>
              <a:ext cx="699629" cy="699629"/>
            </a:xfrm>
            <a:prstGeom prst="teardrop">
              <a:avLst/>
            </a:prstGeom>
            <a:gradFill flip="none" rotWithShape="0">
              <a:gsLst>
                <a:gs pos="97000">
                  <a:schemeClr val="bg1">
                    <a:lumMod val="85000"/>
                  </a:schemeClr>
                </a:gs>
                <a:gs pos="0">
                  <a:schemeClr val="bg1">
                    <a:lumMod val="88000"/>
                  </a:schemeClr>
                </a:gs>
                <a:gs pos="68000">
                  <a:schemeClr val="bg1">
                    <a:lumMod val="95000"/>
                  </a:schemeClr>
                </a:gs>
                <a:gs pos="33000">
                  <a:schemeClr val="bg1">
                    <a:lumMod val="95000"/>
                  </a:schemeClr>
                </a:gs>
                <a:gs pos="54000">
                  <a:schemeClr val="bg1"/>
                </a:gs>
              </a:gsLst>
              <a:lin ang="18900000" scaled="1"/>
              <a:tileRect/>
            </a:gradFill>
            <a:ln w="12700">
              <a:gradFill flip="none" rotWithShape="1">
                <a:gsLst>
                  <a:gs pos="72000">
                    <a:schemeClr val="bg1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bg1"/>
                  </a:gs>
                </a:gsLst>
                <a:lin ang="12600000" scaled="0"/>
                <a:tileRect/>
              </a:gradFill>
              <a:prstDash val="solid"/>
            </a:ln>
            <a:effectLst>
              <a:outerShdw blurRad="127000" dist="50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222211" y="3536557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dirty="0">
                <a:solidFill>
                  <a:srgbClr val="32AD52"/>
                </a:solidFill>
              </a:rPr>
              <a:t>3</a:t>
            </a:r>
            <a:endParaRPr lang="ko-KR" altLang="en-US" dirty="0">
              <a:solidFill>
                <a:srgbClr val="32AD52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8384537" y="3783840"/>
            <a:ext cx="363927" cy="149216"/>
          </a:xfrm>
          <a:prstGeom prst="roundRect">
            <a:avLst/>
          </a:prstGeom>
          <a:solidFill>
            <a:srgbClr val="32AD5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3442418" y="4418142"/>
            <a:ext cx="5238651" cy="530746"/>
            <a:chOff x="2028205" y="1734662"/>
            <a:chExt cx="5807641" cy="530746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2028205" y="1734662"/>
              <a:ext cx="5751388" cy="470202"/>
            </a:xfrm>
            <a:prstGeom prst="roundRect">
              <a:avLst/>
            </a:prstGeom>
            <a:solidFill>
              <a:srgbClr val="73B84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대각선 방향의 모서리가 둥근 사각형 41"/>
            <p:cNvSpPr/>
            <p:nvPr/>
          </p:nvSpPr>
          <p:spPr>
            <a:xfrm>
              <a:off x="2391796" y="1801337"/>
              <a:ext cx="5444050" cy="464071"/>
            </a:xfrm>
            <a:prstGeom prst="round2DiagRect">
              <a:avLst/>
            </a:prstGeom>
            <a:gradFill flip="none" rotWithShape="0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88000"/>
                  </a:schemeClr>
                </a:gs>
                <a:gs pos="82000">
                  <a:schemeClr val="bg1">
                    <a:lumMod val="95000"/>
                  </a:schemeClr>
                </a:gs>
                <a:gs pos="20000">
                  <a:schemeClr val="bg1">
                    <a:lumMod val="95000"/>
                  </a:schemeClr>
                </a:gs>
                <a:gs pos="54000">
                  <a:schemeClr val="bg1"/>
                </a:gs>
              </a:gsLst>
              <a:lin ang="18900000" scaled="1"/>
              <a:tileRect/>
            </a:gradFill>
            <a:ln w="12700">
              <a:gradFill flip="none" rotWithShape="1">
                <a:gsLst>
                  <a:gs pos="72000">
                    <a:srgbClr val="FFFFFF">
                      <a:alpha val="14000"/>
                    </a:srgb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prstDash val="solid"/>
            </a:ln>
            <a:effectLst>
              <a:outerShdw blurRad="127000" dist="50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3839225" y="4519472"/>
            <a:ext cx="4880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아이템 정보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2960364" y="4149080"/>
            <a:ext cx="799046" cy="799046"/>
            <a:chOff x="2456308" y="1472493"/>
            <a:chExt cx="799046" cy="799046"/>
          </a:xfrm>
        </p:grpSpPr>
        <p:sp>
          <p:nvSpPr>
            <p:cNvPr id="45" name="눈물 방울 44"/>
            <p:cNvSpPr/>
            <p:nvPr/>
          </p:nvSpPr>
          <p:spPr>
            <a:xfrm rot="5400000">
              <a:off x="2456308" y="1472493"/>
              <a:ext cx="799046" cy="799046"/>
            </a:xfrm>
            <a:prstGeom prst="teardrop">
              <a:avLst/>
            </a:prstGeom>
            <a:solidFill>
              <a:srgbClr val="73B84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눈물 방울 45"/>
            <p:cNvSpPr/>
            <p:nvPr/>
          </p:nvSpPr>
          <p:spPr>
            <a:xfrm rot="5400000">
              <a:off x="2497485" y="1565779"/>
              <a:ext cx="699629" cy="699629"/>
            </a:xfrm>
            <a:prstGeom prst="teardrop">
              <a:avLst/>
            </a:prstGeom>
            <a:gradFill flip="none" rotWithShape="0">
              <a:gsLst>
                <a:gs pos="97000">
                  <a:schemeClr val="bg1">
                    <a:lumMod val="85000"/>
                  </a:schemeClr>
                </a:gs>
                <a:gs pos="0">
                  <a:schemeClr val="bg1">
                    <a:lumMod val="88000"/>
                  </a:schemeClr>
                </a:gs>
                <a:gs pos="68000">
                  <a:schemeClr val="bg1">
                    <a:lumMod val="95000"/>
                  </a:schemeClr>
                </a:gs>
                <a:gs pos="33000">
                  <a:schemeClr val="bg1">
                    <a:lumMod val="95000"/>
                  </a:schemeClr>
                </a:gs>
                <a:gs pos="54000">
                  <a:schemeClr val="bg1"/>
                </a:gs>
              </a:gsLst>
              <a:lin ang="18900000" scaled="1"/>
              <a:tileRect/>
            </a:gradFill>
            <a:ln w="12700">
              <a:gradFill flip="none" rotWithShape="1">
                <a:gsLst>
                  <a:gs pos="72000">
                    <a:schemeClr val="bg1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bg1"/>
                  </a:gs>
                </a:gsLst>
                <a:lin ang="12600000" scaled="0"/>
                <a:tileRect/>
              </a:gradFill>
              <a:prstDash val="solid"/>
            </a:ln>
            <a:effectLst>
              <a:outerShdw blurRad="127000" dist="50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3222211" y="4400653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dirty="0">
                <a:solidFill>
                  <a:srgbClr val="73B84D"/>
                </a:solidFill>
              </a:rPr>
              <a:t>4</a:t>
            </a:r>
            <a:endParaRPr lang="ko-KR" altLang="en-US" dirty="0">
              <a:solidFill>
                <a:srgbClr val="73B84D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384537" y="4647936"/>
            <a:ext cx="363927" cy="149216"/>
          </a:xfrm>
          <a:prstGeom prst="roundRect">
            <a:avLst/>
          </a:prstGeom>
          <a:solidFill>
            <a:srgbClr val="73B84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3442418" y="5282238"/>
            <a:ext cx="5238651" cy="530746"/>
            <a:chOff x="2028205" y="1734662"/>
            <a:chExt cx="5807641" cy="530746"/>
          </a:xfrm>
        </p:grpSpPr>
        <p:sp>
          <p:nvSpPr>
            <p:cNvPr id="50" name="모서리가 둥근 직사각형 49"/>
            <p:cNvSpPr/>
            <p:nvPr/>
          </p:nvSpPr>
          <p:spPr>
            <a:xfrm>
              <a:off x="2028205" y="1734662"/>
              <a:ext cx="5751388" cy="470202"/>
            </a:xfrm>
            <a:prstGeom prst="roundRect">
              <a:avLst/>
            </a:prstGeom>
            <a:solidFill>
              <a:srgbClr val="BED73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대각선 방향의 모서리가 둥근 사각형 50"/>
            <p:cNvSpPr/>
            <p:nvPr/>
          </p:nvSpPr>
          <p:spPr>
            <a:xfrm>
              <a:off x="2391796" y="1801337"/>
              <a:ext cx="5444050" cy="464071"/>
            </a:xfrm>
            <a:prstGeom prst="round2DiagRect">
              <a:avLst/>
            </a:prstGeom>
            <a:gradFill flip="none" rotWithShape="0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88000"/>
                  </a:schemeClr>
                </a:gs>
                <a:gs pos="82000">
                  <a:schemeClr val="bg1">
                    <a:lumMod val="95000"/>
                  </a:schemeClr>
                </a:gs>
                <a:gs pos="20000">
                  <a:schemeClr val="bg1">
                    <a:lumMod val="95000"/>
                  </a:schemeClr>
                </a:gs>
                <a:gs pos="54000">
                  <a:schemeClr val="bg1"/>
                </a:gs>
              </a:gsLst>
              <a:lin ang="18900000" scaled="1"/>
              <a:tileRect/>
            </a:gradFill>
            <a:ln w="12700">
              <a:gradFill flip="none" rotWithShape="1">
                <a:gsLst>
                  <a:gs pos="72000">
                    <a:srgbClr val="FFFFFF">
                      <a:alpha val="14000"/>
                    </a:srgb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prstDash val="solid"/>
            </a:ln>
            <a:effectLst>
              <a:outerShdw blurRad="127000" dist="50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785396" y="5383568"/>
            <a:ext cx="4880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 중점 연구사항 및 역할 분담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2960364" y="5013176"/>
            <a:ext cx="799046" cy="799046"/>
            <a:chOff x="2456308" y="1472493"/>
            <a:chExt cx="799046" cy="799046"/>
          </a:xfrm>
        </p:grpSpPr>
        <p:sp>
          <p:nvSpPr>
            <p:cNvPr id="54" name="눈물 방울 53"/>
            <p:cNvSpPr/>
            <p:nvPr/>
          </p:nvSpPr>
          <p:spPr>
            <a:xfrm rot="5400000">
              <a:off x="2456308" y="1472493"/>
              <a:ext cx="799046" cy="799046"/>
            </a:xfrm>
            <a:prstGeom prst="teardrop">
              <a:avLst/>
            </a:prstGeom>
            <a:solidFill>
              <a:srgbClr val="BED73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눈물 방울 54"/>
            <p:cNvSpPr/>
            <p:nvPr/>
          </p:nvSpPr>
          <p:spPr>
            <a:xfrm rot="5400000">
              <a:off x="2497485" y="1565779"/>
              <a:ext cx="699629" cy="699629"/>
            </a:xfrm>
            <a:prstGeom prst="teardrop">
              <a:avLst/>
            </a:prstGeom>
            <a:gradFill flip="none" rotWithShape="0">
              <a:gsLst>
                <a:gs pos="97000">
                  <a:schemeClr val="bg1">
                    <a:lumMod val="85000"/>
                  </a:schemeClr>
                </a:gs>
                <a:gs pos="0">
                  <a:schemeClr val="bg1">
                    <a:lumMod val="88000"/>
                  </a:schemeClr>
                </a:gs>
                <a:gs pos="68000">
                  <a:schemeClr val="bg1">
                    <a:lumMod val="95000"/>
                  </a:schemeClr>
                </a:gs>
                <a:gs pos="33000">
                  <a:schemeClr val="bg1">
                    <a:lumMod val="95000"/>
                  </a:schemeClr>
                </a:gs>
                <a:gs pos="54000">
                  <a:schemeClr val="bg1"/>
                </a:gs>
              </a:gsLst>
              <a:lin ang="18900000" scaled="1"/>
              <a:tileRect/>
            </a:gradFill>
            <a:ln w="12700">
              <a:gradFill flip="none" rotWithShape="1">
                <a:gsLst>
                  <a:gs pos="72000">
                    <a:schemeClr val="bg1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bg1"/>
                  </a:gs>
                </a:gsLst>
                <a:lin ang="12600000" scaled="0"/>
                <a:tileRect/>
              </a:gradFill>
              <a:prstDash val="solid"/>
            </a:ln>
            <a:effectLst>
              <a:outerShdw blurRad="127000" dist="50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3222211" y="5264749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dirty="0">
                <a:solidFill>
                  <a:srgbClr val="BED73D"/>
                </a:solidFill>
              </a:rPr>
              <a:t>5</a:t>
            </a:r>
            <a:endParaRPr lang="ko-KR" altLang="en-US" dirty="0">
              <a:solidFill>
                <a:srgbClr val="BED73D"/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8384537" y="5512032"/>
            <a:ext cx="363927" cy="149216"/>
          </a:xfrm>
          <a:prstGeom prst="roundRect">
            <a:avLst/>
          </a:prstGeom>
          <a:solidFill>
            <a:srgbClr val="BED73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/>
          <p:cNvGrpSpPr/>
          <p:nvPr/>
        </p:nvGrpSpPr>
        <p:grpSpPr>
          <a:xfrm>
            <a:off x="3536340" y="6138614"/>
            <a:ext cx="5238651" cy="530746"/>
            <a:chOff x="2028205" y="1734662"/>
            <a:chExt cx="5807641" cy="530746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2028205" y="1734662"/>
              <a:ext cx="5751388" cy="470202"/>
            </a:xfrm>
            <a:prstGeom prst="roundRect">
              <a:avLst/>
            </a:prstGeom>
            <a:solidFill>
              <a:srgbClr val="73B84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대각선 방향의 모서리가 둥근 사각형 59"/>
            <p:cNvSpPr/>
            <p:nvPr/>
          </p:nvSpPr>
          <p:spPr>
            <a:xfrm>
              <a:off x="2391796" y="1801337"/>
              <a:ext cx="5444050" cy="464071"/>
            </a:xfrm>
            <a:prstGeom prst="round2DiagRect">
              <a:avLst/>
            </a:prstGeom>
            <a:gradFill flip="none" rotWithShape="0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88000"/>
                  </a:schemeClr>
                </a:gs>
                <a:gs pos="82000">
                  <a:schemeClr val="bg1">
                    <a:lumMod val="95000"/>
                  </a:schemeClr>
                </a:gs>
                <a:gs pos="20000">
                  <a:schemeClr val="bg1">
                    <a:lumMod val="95000"/>
                  </a:schemeClr>
                </a:gs>
                <a:gs pos="54000">
                  <a:schemeClr val="bg1"/>
                </a:gs>
              </a:gsLst>
              <a:lin ang="18900000" scaled="1"/>
              <a:tileRect/>
            </a:gradFill>
            <a:ln w="12700">
              <a:gradFill flip="none" rotWithShape="1">
                <a:gsLst>
                  <a:gs pos="72000">
                    <a:srgbClr val="FFFFFF">
                      <a:alpha val="14000"/>
                    </a:srgbClr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prstDash val="solid"/>
            </a:ln>
            <a:effectLst>
              <a:outerShdw blurRad="127000" dist="50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3867800" y="6269250"/>
            <a:ext cx="4880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개발일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정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2980866" y="5870314"/>
            <a:ext cx="799046" cy="799046"/>
            <a:chOff x="2456308" y="1472493"/>
            <a:chExt cx="799046" cy="799046"/>
          </a:xfrm>
        </p:grpSpPr>
        <p:sp>
          <p:nvSpPr>
            <p:cNvPr id="76" name="눈물 방울 75"/>
            <p:cNvSpPr/>
            <p:nvPr/>
          </p:nvSpPr>
          <p:spPr>
            <a:xfrm rot="5400000">
              <a:off x="2456308" y="1472493"/>
              <a:ext cx="799046" cy="799046"/>
            </a:xfrm>
            <a:prstGeom prst="teardrop">
              <a:avLst/>
            </a:prstGeom>
            <a:solidFill>
              <a:srgbClr val="73B84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눈물 방울 76"/>
            <p:cNvSpPr/>
            <p:nvPr/>
          </p:nvSpPr>
          <p:spPr>
            <a:xfrm rot="5400000">
              <a:off x="2497485" y="1565779"/>
              <a:ext cx="699629" cy="699629"/>
            </a:xfrm>
            <a:prstGeom prst="teardrop">
              <a:avLst/>
            </a:prstGeom>
            <a:gradFill flip="none" rotWithShape="0">
              <a:gsLst>
                <a:gs pos="97000">
                  <a:schemeClr val="bg1">
                    <a:lumMod val="85000"/>
                  </a:schemeClr>
                </a:gs>
                <a:gs pos="0">
                  <a:schemeClr val="bg1">
                    <a:lumMod val="88000"/>
                  </a:schemeClr>
                </a:gs>
                <a:gs pos="68000">
                  <a:schemeClr val="bg1">
                    <a:lumMod val="95000"/>
                  </a:schemeClr>
                </a:gs>
                <a:gs pos="33000">
                  <a:schemeClr val="bg1">
                    <a:lumMod val="95000"/>
                  </a:schemeClr>
                </a:gs>
                <a:gs pos="54000">
                  <a:schemeClr val="bg1"/>
                </a:gs>
              </a:gsLst>
              <a:lin ang="18900000" scaled="1"/>
              <a:tileRect/>
            </a:gradFill>
            <a:ln w="12700">
              <a:gradFill flip="none" rotWithShape="1">
                <a:gsLst>
                  <a:gs pos="72000">
                    <a:schemeClr val="bg1"/>
                  </a:gs>
                  <a:gs pos="0">
                    <a:schemeClr val="tx1">
                      <a:alpha val="0"/>
                    </a:schemeClr>
                  </a:gs>
                  <a:gs pos="100000">
                    <a:schemeClr val="bg1"/>
                  </a:gs>
                </a:gsLst>
                <a:lin ang="12600000" scaled="0"/>
                <a:tileRect/>
              </a:gradFill>
              <a:prstDash val="solid"/>
            </a:ln>
            <a:effectLst>
              <a:outerShdw blurRad="127000" dist="50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3203848" y="6156593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dirty="0">
                <a:solidFill>
                  <a:srgbClr val="73B84D"/>
                </a:solidFill>
              </a:rPr>
              <a:t>6</a:t>
            </a:r>
            <a:endParaRPr lang="ko-KR" altLang="en-US" dirty="0">
              <a:solidFill>
                <a:srgbClr val="73B84D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8384537" y="6437324"/>
            <a:ext cx="363927" cy="149216"/>
          </a:xfrm>
          <a:prstGeom prst="roundRect">
            <a:avLst/>
          </a:prstGeom>
          <a:solidFill>
            <a:srgbClr val="73B84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57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object 2"/>
          <p:cNvSpPr txBox="1">
            <a:spLocks/>
          </p:cNvSpPr>
          <p:nvPr/>
        </p:nvSpPr>
        <p:spPr>
          <a:xfrm>
            <a:off x="478027" y="287858"/>
            <a:ext cx="653859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spcBef>
                <a:spcPts val="100"/>
              </a:spcBef>
            </a:pPr>
            <a:r>
              <a:rPr lang="en-US" altLang="ko-KR" dirty="0" smtClean="0">
                <a:solidFill>
                  <a:srgbClr val="92D050"/>
                </a:solidFill>
                <a:latin typeface="BatmanForeverAlternate" pitchFamily="2" charset="0"/>
                <a:cs typeface="Calibri"/>
              </a:rPr>
              <a:t>1-1</a:t>
            </a:r>
            <a:r>
              <a:rPr lang="ko-KR" altLang="en-US" spc="-10" dirty="0" smtClean="0">
                <a:solidFill>
                  <a:srgbClr val="92D050"/>
                </a:solidFill>
                <a:latin typeface="BatmanForeverAlternate" pitchFamily="2" charset="0"/>
                <a:cs typeface="Calibri"/>
              </a:rPr>
              <a:t> </a:t>
            </a:r>
            <a:r>
              <a:rPr lang="ko-KR" altLang="en-US" spc="-10" dirty="0" smtClean="0">
                <a:solidFill>
                  <a:srgbClr val="92D050"/>
                </a:solidFill>
                <a:latin typeface="Calibri"/>
                <a:cs typeface="Calibri"/>
              </a:rPr>
              <a:t>연구목적</a:t>
            </a:r>
            <a:endParaRPr lang="ko-KR" altLang="en-US" spc="-5" dirty="0">
              <a:solidFill>
                <a:srgbClr val="92D050"/>
              </a:solidFill>
            </a:endParaRPr>
          </a:p>
        </p:txBody>
      </p:sp>
      <p:sp>
        <p:nvSpPr>
          <p:cNvPr id="19" name="TextBox 1"/>
          <p:cNvSpPr txBox="1">
            <a:spLocks noChangeArrowheads="1"/>
          </p:cNvSpPr>
          <p:nvPr/>
        </p:nvSpPr>
        <p:spPr bwMode="auto">
          <a:xfrm>
            <a:off x="471536" y="1124744"/>
            <a:ext cx="792162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endParaRPr lang="en-US" altLang="ko-KR" sz="2000" b="1" dirty="0" smtClean="0"/>
          </a:p>
          <a:p>
            <a:pPr marL="342900" indent="-342900" eaLnBrk="1" hangingPunct="1">
              <a:buFontTx/>
              <a:buChar char="-"/>
            </a:pPr>
            <a:r>
              <a:rPr lang="en-US" altLang="ko-KR" sz="2000" b="1" dirty="0" smtClean="0"/>
              <a:t>DirectX </a:t>
            </a:r>
            <a:r>
              <a:rPr lang="en-US" altLang="ko-KR" sz="2000" b="1" dirty="0"/>
              <a:t>11 3D</a:t>
            </a:r>
            <a:r>
              <a:rPr lang="ko-KR" altLang="en-US" sz="2000" b="1" dirty="0"/>
              <a:t>를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이용한 </a:t>
            </a:r>
            <a:r>
              <a:rPr lang="ko-KR" altLang="en-US" sz="2000" b="1" dirty="0" smtClean="0"/>
              <a:t>최대 </a:t>
            </a:r>
            <a:r>
              <a:rPr lang="en-US" altLang="ko-KR" sz="2000" b="1" dirty="0" smtClean="0"/>
              <a:t>8</a:t>
            </a:r>
            <a:r>
              <a:rPr lang="ko-KR" altLang="en-US" sz="2000" b="1" dirty="0" smtClean="0"/>
              <a:t>인</a:t>
            </a:r>
            <a:r>
              <a:rPr lang="en-US" altLang="ko-KR" sz="2000" b="1" dirty="0" smtClean="0"/>
              <a:t> 3D FPS </a:t>
            </a:r>
            <a:r>
              <a:rPr lang="ko-KR" altLang="en-US" sz="2000" b="1" dirty="0" smtClean="0"/>
              <a:t>게임</a:t>
            </a:r>
            <a:endParaRPr lang="en-US" altLang="ko-KR" sz="2000" b="1" dirty="0" smtClean="0"/>
          </a:p>
          <a:p>
            <a:pPr marL="342900" indent="-342900" eaLnBrk="1" hangingPunct="1">
              <a:buFontTx/>
              <a:buChar char="-"/>
            </a:pPr>
            <a:endParaRPr lang="en-US" altLang="ko-KR" sz="2000" b="1" dirty="0"/>
          </a:p>
          <a:p>
            <a:pPr marL="342900" indent="-342900">
              <a:buFontTx/>
              <a:buChar char="-"/>
            </a:pPr>
            <a:r>
              <a:rPr lang="en-US" altLang="ko-KR" sz="2000" b="1" dirty="0" smtClean="0"/>
              <a:t>IOCP </a:t>
            </a:r>
            <a:r>
              <a:rPr lang="ko-KR" altLang="en-US" sz="2000" b="1" dirty="0"/>
              <a:t>소켓 입출력 모델을 이용한 서버 </a:t>
            </a:r>
            <a:r>
              <a:rPr lang="ko-KR" altLang="en-US" sz="2000" b="1" dirty="0" smtClean="0"/>
              <a:t>구현</a:t>
            </a:r>
            <a:endParaRPr lang="en-US" altLang="ko-KR" sz="2000" b="1" dirty="0" smtClean="0"/>
          </a:p>
          <a:p>
            <a:pPr marL="342900" indent="-342900">
              <a:buFontTx/>
              <a:buChar char="-"/>
            </a:pPr>
            <a:endParaRPr lang="en-US" altLang="ko-KR" sz="2000" b="1" dirty="0"/>
          </a:p>
          <a:p>
            <a:pPr marL="342900" indent="-342900" eaLnBrk="1" hangingPunct="1">
              <a:buFontTx/>
              <a:buChar char="-"/>
            </a:pPr>
            <a:r>
              <a:rPr lang="en-US" altLang="ko-KR" sz="2000" b="1" dirty="0" smtClean="0"/>
              <a:t>HLSL</a:t>
            </a:r>
            <a:r>
              <a:rPr lang="ko-KR" altLang="en-US" sz="2000" b="1" dirty="0" smtClean="0"/>
              <a:t>을 이용한 다양한 </a:t>
            </a:r>
            <a:r>
              <a:rPr lang="en-US" altLang="ko-KR" sz="2000" b="1" dirty="0" err="1" smtClean="0"/>
              <a:t>Shader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구현</a:t>
            </a:r>
            <a:endParaRPr lang="en-US" altLang="ko-KR" sz="2000" b="1" dirty="0" smtClean="0"/>
          </a:p>
          <a:p>
            <a:pPr marL="342900" indent="-342900" eaLnBrk="1" hangingPunct="1">
              <a:buFontTx/>
              <a:buChar char="-"/>
            </a:pPr>
            <a:endParaRPr lang="en-US" altLang="ko-KR" sz="2000" b="1" dirty="0"/>
          </a:p>
          <a:p>
            <a:pPr eaLnBrk="1" hangingPunct="1"/>
            <a:r>
              <a:rPr lang="en-US" altLang="ko-KR" sz="2000" b="1" dirty="0"/>
              <a:t>- </a:t>
            </a:r>
            <a:r>
              <a:rPr lang="ko-KR" altLang="en-US" sz="2000" b="1" dirty="0"/>
              <a:t> </a:t>
            </a:r>
            <a:r>
              <a:rPr lang="ko-KR" altLang="en-US" sz="2000" b="1" dirty="0" smtClean="0"/>
              <a:t>서버 클라이언트 간에 효율적인 통신</a:t>
            </a:r>
            <a:endParaRPr lang="en-US" altLang="ko-KR" sz="2000" b="1" dirty="0"/>
          </a:p>
          <a:p>
            <a:pPr eaLnBrk="1" hangingPunct="1"/>
            <a:endParaRPr lang="en-US" altLang="ko-KR" sz="20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6000"/>
                    </a14:imgEffect>
                    <a14:imgEffect>
                      <a14:colorTemperature colorTemp="3625"/>
                    </a14:imgEffect>
                    <a14:imgEffect>
                      <a14:saturation sat="0"/>
                    </a14:imgEffect>
                    <a14:imgEffect>
                      <a14:brightnessContrast bright="7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909" y="3861048"/>
            <a:ext cx="4234385" cy="3175789"/>
          </a:xfrm>
          <a:prstGeom prst="rect">
            <a:avLst/>
          </a:prstGeom>
        </p:spPr>
      </p:pic>
      <p:sp>
        <p:nvSpPr>
          <p:cNvPr id="9" name="갈매기형 수장 8"/>
          <p:cNvSpPr/>
          <p:nvPr/>
        </p:nvSpPr>
        <p:spPr>
          <a:xfrm>
            <a:off x="8532440" y="6407281"/>
            <a:ext cx="148629" cy="146629"/>
          </a:xfrm>
          <a:prstGeom prst="chevron">
            <a:avLst>
              <a:gd name="adj" fmla="val 589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제목 4"/>
          <p:cNvSpPr txBox="1">
            <a:spLocks/>
          </p:cNvSpPr>
          <p:nvPr/>
        </p:nvSpPr>
        <p:spPr>
          <a:xfrm>
            <a:off x="8109917" y="6321716"/>
            <a:ext cx="432048" cy="31775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01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1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object 2"/>
          <p:cNvSpPr/>
          <p:nvPr/>
        </p:nvSpPr>
        <p:spPr>
          <a:xfrm>
            <a:off x="2076180" y="3307949"/>
            <a:ext cx="5257165" cy="1185545"/>
          </a:xfrm>
          <a:custGeom>
            <a:avLst/>
            <a:gdLst/>
            <a:ahLst/>
            <a:cxnLst/>
            <a:rect l="l" t="t" r="r" b="b"/>
            <a:pathLst>
              <a:path w="5257165" h="1185545">
                <a:moveTo>
                  <a:pt x="5059045" y="0"/>
                </a:moveTo>
                <a:lnTo>
                  <a:pt x="197485" y="0"/>
                </a:lnTo>
                <a:lnTo>
                  <a:pt x="152235" y="5214"/>
                </a:lnTo>
                <a:lnTo>
                  <a:pt x="110680" y="20068"/>
                </a:lnTo>
                <a:lnTo>
                  <a:pt x="74011" y="43377"/>
                </a:lnTo>
                <a:lnTo>
                  <a:pt x="43417" y="73957"/>
                </a:lnTo>
                <a:lnTo>
                  <a:pt x="20090" y="110625"/>
                </a:lnTo>
                <a:lnTo>
                  <a:pt x="5221" y="152195"/>
                </a:lnTo>
                <a:lnTo>
                  <a:pt x="0" y="197484"/>
                </a:lnTo>
                <a:lnTo>
                  <a:pt x="0" y="987551"/>
                </a:lnTo>
                <a:lnTo>
                  <a:pt x="5221" y="1032841"/>
                </a:lnTo>
                <a:lnTo>
                  <a:pt x="20090" y="1074411"/>
                </a:lnTo>
                <a:lnTo>
                  <a:pt x="43417" y="1111079"/>
                </a:lnTo>
                <a:lnTo>
                  <a:pt x="74011" y="1141659"/>
                </a:lnTo>
                <a:lnTo>
                  <a:pt x="110680" y="1164968"/>
                </a:lnTo>
                <a:lnTo>
                  <a:pt x="152235" y="1179822"/>
                </a:lnTo>
                <a:lnTo>
                  <a:pt x="197485" y="1185037"/>
                </a:lnTo>
                <a:lnTo>
                  <a:pt x="5059045" y="1185037"/>
                </a:lnTo>
                <a:lnTo>
                  <a:pt x="5104341" y="1179822"/>
                </a:lnTo>
                <a:lnTo>
                  <a:pt x="5145930" y="1164968"/>
                </a:lnTo>
                <a:lnTo>
                  <a:pt x="5182622" y="1141659"/>
                </a:lnTo>
                <a:lnTo>
                  <a:pt x="5213229" y="1111079"/>
                </a:lnTo>
                <a:lnTo>
                  <a:pt x="5236563" y="1074411"/>
                </a:lnTo>
                <a:lnTo>
                  <a:pt x="5251435" y="1032841"/>
                </a:lnTo>
                <a:lnTo>
                  <a:pt x="5256657" y="987551"/>
                </a:lnTo>
                <a:lnTo>
                  <a:pt x="5256657" y="197484"/>
                </a:lnTo>
                <a:lnTo>
                  <a:pt x="5251435" y="152195"/>
                </a:lnTo>
                <a:lnTo>
                  <a:pt x="5236563" y="110625"/>
                </a:lnTo>
                <a:lnTo>
                  <a:pt x="5213229" y="73957"/>
                </a:lnTo>
                <a:lnTo>
                  <a:pt x="5182622" y="43377"/>
                </a:lnTo>
                <a:lnTo>
                  <a:pt x="5145930" y="20068"/>
                </a:lnTo>
                <a:lnTo>
                  <a:pt x="5104341" y="5214"/>
                </a:lnTo>
                <a:lnTo>
                  <a:pt x="5059045" y="0"/>
                </a:lnTo>
                <a:close/>
              </a:path>
            </a:pathLst>
          </a:custGeom>
          <a:solidFill>
            <a:schemeClr val="accent3">
              <a:lumMod val="75000"/>
              <a:alpha val="38822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3"/>
          <p:cNvSpPr/>
          <p:nvPr/>
        </p:nvSpPr>
        <p:spPr>
          <a:xfrm>
            <a:off x="899591" y="1471930"/>
            <a:ext cx="1602105" cy="1381125"/>
          </a:xfrm>
          <a:custGeom>
            <a:avLst/>
            <a:gdLst/>
            <a:ahLst/>
            <a:cxnLst/>
            <a:rect l="l" t="t" r="r" b="b"/>
            <a:pathLst>
              <a:path w="1602105" h="1381125">
                <a:moveTo>
                  <a:pt x="1256741" y="0"/>
                </a:moveTo>
                <a:lnTo>
                  <a:pt x="345249" y="0"/>
                </a:lnTo>
                <a:lnTo>
                  <a:pt x="0" y="690499"/>
                </a:lnTo>
                <a:lnTo>
                  <a:pt x="345249" y="1380998"/>
                </a:lnTo>
                <a:lnTo>
                  <a:pt x="1256741" y="1380998"/>
                </a:lnTo>
                <a:lnTo>
                  <a:pt x="1601927" y="690499"/>
                </a:lnTo>
                <a:lnTo>
                  <a:pt x="1256741" y="0"/>
                </a:lnTo>
                <a:close/>
              </a:path>
            </a:pathLst>
          </a:custGeom>
          <a:solidFill>
            <a:srgbClr val="7EC234"/>
          </a:solidFill>
        </p:spPr>
        <p:txBody>
          <a:bodyPr wrap="square" lIns="0" tIns="0" rIns="0" bIns="0" rtlCol="0"/>
          <a:lstStyle/>
          <a:p>
            <a:endParaRPr>
              <a:solidFill>
                <a:schemeClr val="accent3"/>
              </a:solidFill>
            </a:endParaRPr>
          </a:p>
        </p:txBody>
      </p:sp>
      <p:sp>
        <p:nvSpPr>
          <p:cNvPr id="207" name="object 4"/>
          <p:cNvSpPr/>
          <p:nvPr/>
        </p:nvSpPr>
        <p:spPr>
          <a:xfrm>
            <a:off x="2155380" y="1597626"/>
            <a:ext cx="5257165" cy="1185545"/>
          </a:xfrm>
          <a:custGeom>
            <a:avLst/>
            <a:gdLst/>
            <a:ahLst/>
            <a:cxnLst/>
            <a:rect l="l" t="t" r="r" b="b"/>
            <a:pathLst>
              <a:path w="5257165" h="1185545">
                <a:moveTo>
                  <a:pt x="5059172" y="0"/>
                </a:moveTo>
                <a:lnTo>
                  <a:pt x="197612" y="0"/>
                </a:lnTo>
                <a:lnTo>
                  <a:pt x="152315" y="5214"/>
                </a:lnTo>
                <a:lnTo>
                  <a:pt x="110726" y="20068"/>
                </a:lnTo>
                <a:lnTo>
                  <a:pt x="74034" y="43377"/>
                </a:lnTo>
                <a:lnTo>
                  <a:pt x="43427" y="73957"/>
                </a:lnTo>
                <a:lnTo>
                  <a:pt x="20093" y="110625"/>
                </a:lnTo>
                <a:lnTo>
                  <a:pt x="5221" y="152195"/>
                </a:lnTo>
                <a:lnTo>
                  <a:pt x="0" y="197485"/>
                </a:lnTo>
                <a:lnTo>
                  <a:pt x="0" y="987425"/>
                </a:lnTo>
                <a:lnTo>
                  <a:pt x="5221" y="1032721"/>
                </a:lnTo>
                <a:lnTo>
                  <a:pt x="20093" y="1074310"/>
                </a:lnTo>
                <a:lnTo>
                  <a:pt x="43427" y="1111002"/>
                </a:lnTo>
                <a:lnTo>
                  <a:pt x="74034" y="1141609"/>
                </a:lnTo>
                <a:lnTo>
                  <a:pt x="110726" y="1164943"/>
                </a:lnTo>
                <a:lnTo>
                  <a:pt x="152315" y="1179815"/>
                </a:lnTo>
                <a:lnTo>
                  <a:pt x="197612" y="1185037"/>
                </a:lnTo>
                <a:lnTo>
                  <a:pt x="5059172" y="1185037"/>
                </a:lnTo>
                <a:lnTo>
                  <a:pt x="5104461" y="1179815"/>
                </a:lnTo>
                <a:lnTo>
                  <a:pt x="5146031" y="1164943"/>
                </a:lnTo>
                <a:lnTo>
                  <a:pt x="5182699" y="1141609"/>
                </a:lnTo>
                <a:lnTo>
                  <a:pt x="5213279" y="1111002"/>
                </a:lnTo>
                <a:lnTo>
                  <a:pt x="5236588" y="1074310"/>
                </a:lnTo>
                <a:lnTo>
                  <a:pt x="5251442" y="1032721"/>
                </a:lnTo>
                <a:lnTo>
                  <a:pt x="5256657" y="987425"/>
                </a:lnTo>
                <a:lnTo>
                  <a:pt x="5256657" y="197485"/>
                </a:lnTo>
                <a:lnTo>
                  <a:pt x="5251442" y="152195"/>
                </a:lnTo>
                <a:lnTo>
                  <a:pt x="5236588" y="110625"/>
                </a:lnTo>
                <a:lnTo>
                  <a:pt x="5213279" y="73957"/>
                </a:lnTo>
                <a:lnTo>
                  <a:pt x="5182699" y="43377"/>
                </a:lnTo>
                <a:lnTo>
                  <a:pt x="5146031" y="20068"/>
                </a:lnTo>
                <a:lnTo>
                  <a:pt x="5104461" y="5214"/>
                </a:lnTo>
                <a:lnTo>
                  <a:pt x="5059172" y="0"/>
                </a:lnTo>
                <a:close/>
              </a:path>
            </a:pathLst>
          </a:custGeom>
          <a:solidFill>
            <a:schemeClr val="accent3">
              <a:lumMod val="75000"/>
              <a:alpha val="38822"/>
            </a:schemeClr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8" name="object 5"/>
          <p:cNvSpPr/>
          <p:nvPr/>
        </p:nvSpPr>
        <p:spPr>
          <a:xfrm>
            <a:off x="864565" y="3200145"/>
            <a:ext cx="1602105" cy="1381125"/>
          </a:xfrm>
          <a:custGeom>
            <a:avLst/>
            <a:gdLst/>
            <a:ahLst/>
            <a:cxnLst/>
            <a:rect l="l" t="t" r="r" b="b"/>
            <a:pathLst>
              <a:path w="1602105" h="1381125">
                <a:moveTo>
                  <a:pt x="1256715" y="0"/>
                </a:moveTo>
                <a:lnTo>
                  <a:pt x="345236" y="0"/>
                </a:lnTo>
                <a:lnTo>
                  <a:pt x="0" y="690498"/>
                </a:lnTo>
                <a:lnTo>
                  <a:pt x="345236" y="1380997"/>
                </a:lnTo>
                <a:lnTo>
                  <a:pt x="1256715" y="1380997"/>
                </a:lnTo>
                <a:lnTo>
                  <a:pt x="1601901" y="690498"/>
                </a:lnTo>
                <a:lnTo>
                  <a:pt x="1256715" y="0"/>
                </a:lnTo>
                <a:close/>
              </a:path>
            </a:pathLst>
          </a:custGeom>
          <a:solidFill>
            <a:srgbClr val="7EC2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6"/>
          <p:cNvSpPr/>
          <p:nvPr/>
        </p:nvSpPr>
        <p:spPr>
          <a:xfrm>
            <a:off x="2156015" y="5026150"/>
            <a:ext cx="5256530" cy="1185545"/>
          </a:xfrm>
          <a:custGeom>
            <a:avLst/>
            <a:gdLst/>
            <a:ahLst/>
            <a:cxnLst/>
            <a:rect l="l" t="t" r="r" b="b"/>
            <a:pathLst>
              <a:path w="5256530" h="1185545">
                <a:moveTo>
                  <a:pt x="5059044" y="0"/>
                </a:moveTo>
                <a:lnTo>
                  <a:pt x="197484" y="0"/>
                </a:lnTo>
                <a:lnTo>
                  <a:pt x="152195" y="5221"/>
                </a:lnTo>
                <a:lnTo>
                  <a:pt x="110625" y="20093"/>
                </a:lnTo>
                <a:lnTo>
                  <a:pt x="73957" y="43427"/>
                </a:lnTo>
                <a:lnTo>
                  <a:pt x="43377" y="74034"/>
                </a:lnTo>
                <a:lnTo>
                  <a:pt x="20068" y="110726"/>
                </a:lnTo>
                <a:lnTo>
                  <a:pt x="5214" y="152315"/>
                </a:lnTo>
                <a:lnTo>
                  <a:pt x="0" y="197612"/>
                </a:lnTo>
                <a:lnTo>
                  <a:pt x="0" y="987590"/>
                </a:lnTo>
                <a:lnTo>
                  <a:pt x="5214" y="1032876"/>
                </a:lnTo>
                <a:lnTo>
                  <a:pt x="20068" y="1074449"/>
                </a:lnTo>
                <a:lnTo>
                  <a:pt x="43377" y="1111122"/>
                </a:lnTo>
                <a:lnTo>
                  <a:pt x="73957" y="1141709"/>
                </a:lnTo>
                <a:lnTo>
                  <a:pt x="110625" y="1165025"/>
                </a:lnTo>
                <a:lnTo>
                  <a:pt x="152195" y="1179884"/>
                </a:lnTo>
                <a:lnTo>
                  <a:pt x="197484" y="1185100"/>
                </a:lnTo>
                <a:lnTo>
                  <a:pt x="5059044" y="1185100"/>
                </a:lnTo>
                <a:lnTo>
                  <a:pt x="5104334" y="1179884"/>
                </a:lnTo>
                <a:lnTo>
                  <a:pt x="5145904" y="1165025"/>
                </a:lnTo>
                <a:lnTo>
                  <a:pt x="5182572" y="1141709"/>
                </a:lnTo>
                <a:lnTo>
                  <a:pt x="5213152" y="1111122"/>
                </a:lnTo>
                <a:lnTo>
                  <a:pt x="5236461" y="1074449"/>
                </a:lnTo>
                <a:lnTo>
                  <a:pt x="5251315" y="1032876"/>
                </a:lnTo>
                <a:lnTo>
                  <a:pt x="5256530" y="987590"/>
                </a:lnTo>
                <a:lnTo>
                  <a:pt x="5256530" y="197612"/>
                </a:lnTo>
                <a:lnTo>
                  <a:pt x="5251315" y="152315"/>
                </a:lnTo>
                <a:lnTo>
                  <a:pt x="5236461" y="110726"/>
                </a:lnTo>
                <a:lnTo>
                  <a:pt x="5213152" y="74034"/>
                </a:lnTo>
                <a:lnTo>
                  <a:pt x="5182572" y="43427"/>
                </a:lnTo>
                <a:lnTo>
                  <a:pt x="5145904" y="20093"/>
                </a:lnTo>
                <a:lnTo>
                  <a:pt x="5104334" y="5221"/>
                </a:lnTo>
                <a:lnTo>
                  <a:pt x="5059044" y="0"/>
                </a:lnTo>
                <a:close/>
              </a:path>
            </a:pathLst>
          </a:custGeom>
          <a:solidFill>
            <a:schemeClr val="accent3">
              <a:lumMod val="75000"/>
              <a:alpha val="38822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7"/>
          <p:cNvSpPr/>
          <p:nvPr/>
        </p:nvSpPr>
        <p:spPr>
          <a:xfrm>
            <a:off x="829538" y="4928361"/>
            <a:ext cx="1602105" cy="1381125"/>
          </a:xfrm>
          <a:custGeom>
            <a:avLst/>
            <a:gdLst/>
            <a:ahLst/>
            <a:cxnLst/>
            <a:rect l="l" t="t" r="r" b="b"/>
            <a:pathLst>
              <a:path w="1602105" h="1381125">
                <a:moveTo>
                  <a:pt x="1256690" y="0"/>
                </a:moveTo>
                <a:lnTo>
                  <a:pt x="345236" y="0"/>
                </a:lnTo>
                <a:lnTo>
                  <a:pt x="0" y="690473"/>
                </a:lnTo>
                <a:lnTo>
                  <a:pt x="345236" y="1380959"/>
                </a:lnTo>
                <a:lnTo>
                  <a:pt x="1256690" y="1380959"/>
                </a:lnTo>
                <a:lnTo>
                  <a:pt x="1601876" y="690473"/>
                </a:lnTo>
                <a:lnTo>
                  <a:pt x="1256690" y="0"/>
                </a:lnTo>
                <a:close/>
              </a:path>
            </a:pathLst>
          </a:custGeom>
          <a:solidFill>
            <a:srgbClr val="7EC2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215"/>
          <p:cNvSpPr/>
          <p:nvPr/>
        </p:nvSpPr>
        <p:spPr>
          <a:xfrm>
            <a:off x="1218018" y="3453219"/>
            <a:ext cx="895007" cy="8950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544" y="1673034"/>
            <a:ext cx="1056198" cy="978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" name="TextBox 409"/>
          <p:cNvSpPr txBox="1"/>
          <p:nvPr/>
        </p:nvSpPr>
        <p:spPr>
          <a:xfrm>
            <a:off x="2623502" y="2014014"/>
            <a:ext cx="402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Visual Studio</a:t>
            </a:r>
            <a:r>
              <a:rPr lang="ko-KR" altLang="en-US" dirty="0" smtClean="0"/>
              <a:t>를 이용한 개발</a:t>
            </a:r>
            <a:endParaRPr lang="ko-KR" altLang="en-US" dirty="0"/>
          </a:p>
        </p:txBody>
      </p:sp>
      <p:sp>
        <p:nvSpPr>
          <p:cNvPr id="413" name="object 216"/>
          <p:cNvSpPr/>
          <p:nvPr/>
        </p:nvSpPr>
        <p:spPr>
          <a:xfrm>
            <a:off x="1021379" y="5266161"/>
            <a:ext cx="1207363" cy="8049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TextBox 410"/>
          <p:cNvSpPr txBox="1"/>
          <p:nvPr/>
        </p:nvSpPr>
        <p:spPr>
          <a:xfrm>
            <a:off x="2598424" y="5345451"/>
            <a:ext cx="4412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OOP </a:t>
            </a:r>
            <a:r>
              <a:rPr lang="ko-KR" altLang="en-US" dirty="0" smtClean="0"/>
              <a:t>개념을 기반으로 한 프로그래밍</a:t>
            </a:r>
            <a:endParaRPr lang="en-US" altLang="ko-KR" dirty="0" smtClean="0"/>
          </a:p>
          <a:p>
            <a:r>
              <a:rPr lang="en-US" altLang="ko-KR" dirty="0" smtClean="0"/>
              <a:t>STL , </a:t>
            </a:r>
            <a:r>
              <a:rPr lang="ko-KR" altLang="en-US" dirty="0" smtClean="0"/>
              <a:t>자료구조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디자인 패턴 활용</a:t>
            </a:r>
            <a:endParaRPr lang="ko-KR" altLang="en-US" dirty="0"/>
          </a:p>
        </p:txBody>
      </p:sp>
      <p:sp>
        <p:nvSpPr>
          <p:cNvPr id="414" name="TextBox 413"/>
          <p:cNvSpPr txBox="1"/>
          <p:nvPr/>
        </p:nvSpPr>
        <p:spPr>
          <a:xfrm>
            <a:off x="2617423" y="3637885"/>
            <a:ext cx="427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DirectX 11</a:t>
            </a:r>
            <a:r>
              <a:rPr lang="ko-KR" altLang="en-US" dirty="0" smtClean="0"/>
              <a:t>을 이용한 개발</a:t>
            </a:r>
            <a:endParaRPr lang="ko-KR" altLang="en-US" dirty="0"/>
          </a:p>
        </p:txBody>
      </p:sp>
      <p:sp>
        <p:nvSpPr>
          <p:cNvPr id="20" name="object 2"/>
          <p:cNvSpPr txBox="1">
            <a:spLocks/>
          </p:cNvSpPr>
          <p:nvPr/>
        </p:nvSpPr>
        <p:spPr>
          <a:xfrm>
            <a:off x="409669" y="332656"/>
            <a:ext cx="653859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spcBef>
                <a:spcPts val="100"/>
              </a:spcBef>
            </a:pPr>
            <a:r>
              <a:rPr lang="en-US" altLang="ko-KR" dirty="0" smtClean="0">
                <a:solidFill>
                  <a:srgbClr val="92D050"/>
                </a:solidFill>
                <a:latin typeface="BatmanForeverAlternate" pitchFamily="2" charset="0"/>
                <a:cs typeface="Calibri"/>
              </a:rPr>
              <a:t>1-2</a:t>
            </a:r>
            <a:r>
              <a:rPr lang="ko-KR" altLang="en-US" spc="-10" dirty="0" smtClean="0">
                <a:solidFill>
                  <a:srgbClr val="92D050"/>
                </a:solidFill>
                <a:latin typeface="BatmanForeverAlternate" pitchFamily="2" charset="0"/>
                <a:cs typeface="Calibri"/>
              </a:rPr>
              <a:t> </a:t>
            </a:r>
            <a:r>
              <a:rPr lang="ko-KR" altLang="en-US" spc="-10" dirty="0" smtClean="0">
                <a:solidFill>
                  <a:srgbClr val="92D050"/>
                </a:solidFill>
                <a:latin typeface="Calibri"/>
                <a:cs typeface="Calibri"/>
              </a:rPr>
              <a:t>개발 환경</a:t>
            </a:r>
            <a:endParaRPr lang="ko-KR" altLang="en-US" spc="-5" dirty="0">
              <a:solidFill>
                <a:srgbClr val="92D050"/>
              </a:solidFill>
            </a:endParaRPr>
          </a:p>
        </p:txBody>
      </p:sp>
      <p:sp>
        <p:nvSpPr>
          <p:cNvPr id="21" name="갈매기형 수장 20"/>
          <p:cNvSpPr/>
          <p:nvPr/>
        </p:nvSpPr>
        <p:spPr>
          <a:xfrm>
            <a:off x="8532440" y="6407281"/>
            <a:ext cx="148629" cy="146629"/>
          </a:xfrm>
          <a:prstGeom prst="chevron">
            <a:avLst>
              <a:gd name="adj" fmla="val 589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제목 4"/>
          <p:cNvSpPr txBox="1">
            <a:spLocks/>
          </p:cNvSpPr>
          <p:nvPr/>
        </p:nvSpPr>
        <p:spPr>
          <a:xfrm>
            <a:off x="8109917" y="6321716"/>
            <a:ext cx="432048" cy="31775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02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07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5"/>
          <p:cNvSpPr/>
          <p:nvPr/>
        </p:nvSpPr>
        <p:spPr>
          <a:xfrm>
            <a:off x="478878" y="2204847"/>
            <a:ext cx="4597400" cy="2932430"/>
          </a:xfrm>
          <a:custGeom>
            <a:avLst/>
            <a:gdLst/>
            <a:ahLst/>
            <a:cxnLst/>
            <a:rect l="l" t="t" r="r" b="b"/>
            <a:pathLst>
              <a:path w="4597400" h="2932429">
                <a:moveTo>
                  <a:pt x="0" y="2931922"/>
                </a:moveTo>
                <a:lnTo>
                  <a:pt x="4597146" y="2931922"/>
                </a:lnTo>
                <a:lnTo>
                  <a:pt x="4597146" y="0"/>
                </a:lnTo>
                <a:lnTo>
                  <a:pt x="0" y="0"/>
                </a:lnTo>
                <a:lnTo>
                  <a:pt x="0" y="2931922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>
          <a:xfrm>
            <a:off x="478027" y="1196753"/>
            <a:ext cx="7921625" cy="224676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 eaLnBrk="1" hangingPunct="1">
              <a:defRPr/>
            </a:pPr>
            <a:endParaRPr lang="en-US" altLang="ko-KR" sz="2000" b="1" dirty="0"/>
          </a:p>
          <a:p>
            <a:pPr marL="342900" indent="-342900" eaLnBrk="1" hangingPunct="1">
              <a:buFontTx/>
              <a:buChar char="-"/>
              <a:defRPr/>
            </a:pPr>
            <a:r>
              <a:rPr lang="ko-KR" altLang="en-US" sz="2000" b="1" dirty="0"/>
              <a:t>모티브 게임 </a:t>
            </a:r>
            <a:r>
              <a:rPr lang="en-US" altLang="ko-KR" sz="2000" b="1" dirty="0"/>
              <a:t>(</a:t>
            </a:r>
            <a:r>
              <a:rPr lang="ko-KR" altLang="en-US" sz="2000" b="1" dirty="0" err="1"/>
              <a:t>오버워치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&amp; </a:t>
            </a:r>
            <a:r>
              <a:rPr lang="ko-KR" altLang="en-US" sz="2000" b="1" dirty="0" err="1"/>
              <a:t>언리얼</a:t>
            </a:r>
            <a:r>
              <a:rPr lang="ko-KR" altLang="en-US" sz="2000" b="1" dirty="0"/>
              <a:t> 토너먼트 </a:t>
            </a:r>
            <a:r>
              <a:rPr lang="en-US" altLang="ko-KR" sz="2000" b="1" dirty="0"/>
              <a:t>&amp; </a:t>
            </a:r>
            <a:r>
              <a:rPr lang="ko-KR" altLang="en-US" sz="2000" b="1" dirty="0"/>
              <a:t>배틀 그라운드</a:t>
            </a:r>
            <a:r>
              <a:rPr lang="en-US" altLang="ko-KR" sz="2000" b="1" dirty="0"/>
              <a:t>)</a:t>
            </a:r>
          </a:p>
          <a:p>
            <a:pPr marL="342900" indent="-342900">
              <a:buFontTx/>
              <a:buChar char="-"/>
              <a:defRPr/>
            </a:pPr>
            <a:endParaRPr lang="en-US" altLang="ko-KR" sz="2000" b="1" dirty="0"/>
          </a:p>
          <a:p>
            <a:pPr marL="342900" indent="-342900" eaLnBrk="1" hangingPunct="1">
              <a:buFontTx/>
              <a:buChar char="-"/>
              <a:defRPr/>
            </a:pPr>
            <a:r>
              <a:rPr lang="ko-KR" altLang="en-US" sz="2000" b="1" dirty="0" smtClean="0"/>
              <a:t>다양한 게임 모드를 통한 재미 </a:t>
            </a:r>
            <a:r>
              <a:rPr lang="ko-KR" altLang="en-US" sz="2000" b="1" dirty="0"/>
              <a:t>부여</a:t>
            </a:r>
          </a:p>
          <a:p>
            <a:pPr marL="342900" indent="-342900" eaLnBrk="1" hangingPunct="1">
              <a:buFontTx/>
              <a:buChar char="-"/>
              <a:defRPr/>
            </a:pPr>
            <a:endParaRPr lang="ko-KR" altLang="en-US" sz="2000" b="1" dirty="0"/>
          </a:p>
          <a:p>
            <a:pPr marL="342900" indent="-342900" eaLnBrk="1" hangingPunct="1">
              <a:buFontTx/>
              <a:buChar char="-"/>
              <a:defRPr/>
            </a:pPr>
            <a:r>
              <a:rPr lang="ko-KR" altLang="en-US" sz="2000" b="1" dirty="0" smtClean="0"/>
              <a:t>화려한 </a:t>
            </a:r>
            <a:r>
              <a:rPr lang="ko-KR" altLang="en-US" sz="2000" b="1" dirty="0" err="1" smtClean="0"/>
              <a:t>이펙트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, </a:t>
            </a:r>
            <a:r>
              <a:rPr lang="ko-KR" altLang="en-US" sz="2000" b="1" dirty="0" err="1" smtClean="0"/>
              <a:t>파티클이</a:t>
            </a:r>
            <a:r>
              <a:rPr lang="ko-KR" altLang="en-US" sz="2000" b="1" dirty="0" smtClean="0"/>
              <a:t> </a:t>
            </a:r>
            <a:r>
              <a:rPr lang="ko-KR" altLang="en-US" sz="2000" b="1" dirty="0"/>
              <a:t>특징</a:t>
            </a:r>
          </a:p>
          <a:p>
            <a:pPr marL="342900" indent="-342900" eaLnBrk="1" hangingPunct="1">
              <a:buFontTx/>
              <a:buChar char="-"/>
              <a:defRPr/>
            </a:pPr>
            <a:endParaRPr lang="en-US" altLang="ko-KR" sz="20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23528" y="3284984"/>
            <a:ext cx="4032448" cy="30243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" name="Picture 4" descr="관련 이미지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00331" y="3284984"/>
            <a:ext cx="4636165" cy="3024336"/>
          </a:xfrm>
          <a:prstGeom prst="rect">
            <a:avLst/>
          </a:prstGeom>
          <a:noFill/>
        </p:spPr>
      </p:pic>
      <p:sp>
        <p:nvSpPr>
          <p:cNvPr id="12" name="object 2"/>
          <p:cNvSpPr txBox="1"/>
          <p:nvPr/>
        </p:nvSpPr>
        <p:spPr>
          <a:xfrm>
            <a:off x="630427" y="440258"/>
            <a:ext cx="6538595" cy="68993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spcBef>
                <a:spcPts val="100"/>
              </a:spcBef>
              <a:defRPr/>
            </a:pPr>
            <a:r>
              <a:rPr lang="en-US" altLang="ko-KR" dirty="0">
                <a:solidFill>
                  <a:srgbClr val="92D050"/>
                </a:solidFill>
                <a:latin typeface="BatmanForeverAlternate"/>
                <a:cs typeface="Calibri"/>
              </a:rPr>
              <a:t>2</a:t>
            </a:r>
            <a:r>
              <a:rPr lang="en-US" altLang="ko-KR" b="0" spc="-10" dirty="0">
                <a:solidFill>
                  <a:srgbClr val="92D050"/>
                </a:solidFill>
                <a:latin typeface="BatmanForeverAlternate"/>
                <a:cs typeface="Calibri"/>
              </a:rPr>
              <a:t>-1</a:t>
            </a:r>
            <a:r>
              <a:rPr lang="ko-KR" altLang="en-US" b="0" spc="-10" dirty="0">
                <a:solidFill>
                  <a:srgbClr val="92D050"/>
                </a:solidFill>
                <a:latin typeface="BatmanForeverAlternate"/>
                <a:cs typeface="Calibri"/>
              </a:rPr>
              <a:t> </a:t>
            </a:r>
            <a:r>
              <a:rPr lang="ko-KR" altLang="en-US" b="0" spc="-10" dirty="0" smtClean="0">
                <a:solidFill>
                  <a:srgbClr val="92D050"/>
                </a:solidFill>
                <a:latin typeface="BatmanForeverAlternate"/>
                <a:cs typeface="Calibri"/>
              </a:rPr>
              <a:t>게임 소개 및 특징</a:t>
            </a:r>
            <a:endParaRPr lang="ko-KR" altLang="en-US" b="0" spc="-10" dirty="0">
              <a:solidFill>
                <a:srgbClr val="92D050"/>
              </a:solidFill>
              <a:latin typeface="Calibri"/>
              <a:cs typeface="Calibri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8532440" y="6407281"/>
            <a:ext cx="148629" cy="146629"/>
          </a:xfrm>
          <a:prstGeom prst="chevron">
            <a:avLst>
              <a:gd name="adj" fmla="val 589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제목 4"/>
          <p:cNvSpPr txBox="1"/>
          <p:nvPr/>
        </p:nvSpPr>
        <p:spPr>
          <a:xfrm>
            <a:off x="8109917" y="6321716"/>
            <a:ext cx="432048" cy="31775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>
              <a:defRPr/>
            </a:pP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03</a:t>
            </a:r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5"/>
          <p:cNvSpPr/>
          <p:nvPr/>
        </p:nvSpPr>
        <p:spPr>
          <a:xfrm>
            <a:off x="478878" y="2204847"/>
            <a:ext cx="4597400" cy="2932430"/>
          </a:xfrm>
          <a:custGeom>
            <a:avLst/>
            <a:gdLst/>
            <a:ahLst/>
            <a:cxnLst/>
            <a:rect l="l" t="t" r="r" b="b"/>
            <a:pathLst>
              <a:path w="4597400" h="2932429">
                <a:moveTo>
                  <a:pt x="0" y="2931922"/>
                </a:moveTo>
                <a:lnTo>
                  <a:pt x="4597146" y="2931922"/>
                </a:lnTo>
                <a:lnTo>
                  <a:pt x="4597146" y="0"/>
                </a:lnTo>
                <a:lnTo>
                  <a:pt x="0" y="0"/>
                </a:lnTo>
                <a:lnTo>
                  <a:pt x="0" y="2931922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>
          <a:xfrm>
            <a:off x="478027" y="1113751"/>
            <a:ext cx="7921625" cy="586314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/>
                <a:ea typeface="맑은 고딕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 eaLnBrk="1" hangingPunct="1">
              <a:defRPr/>
            </a:pPr>
            <a:endParaRPr lang="en-US" altLang="ko-KR" sz="2500" b="1" dirty="0"/>
          </a:p>
          <a:p>
            <a:pPr marL="342900" indent="-342900" eaLnBrk="1" hangingPunct="1">
              <a:buFontTx/>
              <a:buChar char="-"/>
              <a:defRPr/>
            </a:pPr>
            <a:r>
              <a:rPr lang="ko-KR" altLang="en-US" sz="2000" b="1" dirty="0" smtClean="0"/>
              <a:t>장르 </a:t>
            </a:r>
            <a:r>
              <a:rPr lang="en-US" altLang="ko-KR" sz="2000" b="1" dirty="0" smtClean="0"/>
              <a:t>:  1</a:t>
            </a:r>
            <a:r>
              <a:rPr lang="ko-KR" altLang="en-US" sz="2000" b="1" dirty="0" smtClean="0"/>
              <a:t>인칭 슈팅 게임</a:t>
            </a:r>
            <a:endParaRPr lang="en-US" altLang="ko-KR" sz="2000" b="1" dirty="0" smtClean="0"/>
          </a:p>
          <a:p>
            <a:pPr marL="342900" indent="-342900" eaLnBrk="1" hangingPunct="1">
              <a:buFontTx/>
              <a:buChar char="-"/>
              <a:defRPr/>
            </a:pPr>
            <a:endParaRPr lang="en-US" altLang="ko-KR" sz="2000" b="1" dirty="0" smtClean="0"/>
          </a:p>
          <a:p>
            <a:pPr marL="342900" indent="-342900" eaLnBrk="1" hangingPunct="1">
              <a:buFontTx/>
              <a:buChar char="-"/>
              <a:defRPr/>
            </a:pPr>
            <a:r>
              <a:rPr lang="ko-KR" altLang="en-US" sz="2000" b="1" dirty="0" smtClean="0"/>
              <a:t>시점 </a:t>
            </a:r>
            <a:r>
              <a:rPr lang="en-US" altLang="ko-KR" sz="2000" b="1" dirty="0" smtClean="0"/>
              <a:t>:  1</a:t>
            </a:r>
            <a:r>
              <a:rPr lang="ko-KR" altLang="en-US" sz="2000" b="1" dirty="0" smtClean="0"/>
              <a:t>인칭 시점 </a:t>
            </a:r>
            <a:r>
              <a:rPr lang="en-US" altLang="ko-KR" sz="2000" b="1" dirty="0"/>
              <a:t> 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관전 모드 </a:t>
            </a:r>
            <a:r>
              <a:rPr lang="en-US" altLang="ko-KR" sz="2000" b="1" dirty="0"/>
              <a:t>3</a:t>
            </a:r>
            <a:r>
              <a:rPr lang="ko-KR" altLang="en-US" sz="2000" b="1" dirty="0" smtClean="0"/>
              <a:t>인칭 시점</a:t>
            </a:r>
            <a:endParaRPr lang="en-US" altLang="ko-KR" sz="2000" b="1" dirty="0" smtClean="0"/>
          </a:p>
          <a:p>
            <a:pPr marL="342900" indent="-342900" eaLnBrk="1" hangingPunct="1">
              <a:buFontTx/>
              <a:buChar char="-"/>
              <a:defRPr/>
            </a:pPr>
            <a:endParaRPr lang="en-US" altLang="ko-KR" sz="2000" b="1" dirty="0" smtClean="0"/>
          </a:p>
          <a:p>
            <a:pPr marL="342900" indent="-342900" eaLnBrk="1" hangingPunct="1">
              <a:buFontTx/>
              <a:buChar char="-"/>
              <a:defRPr/>
            </a:pPr>
            <a:r>
              <a:rPr lang="ko-KR" altLang="en-US" sz="2000" b="1" dirty="0" err="1" smtClean="0"/>
              <a:t>맵</a:t>
            </a:r>
            <a:r>
              <a:rPr lang="ko-KR" altLang="en-US" sz="2000" b="1" dirty="0" smtClean="0"/>
              <a:t> 크기 </a:t>
            </a:r>
            <a:r>
              <a:rPr lang="en-US" altLang="ko-KR" sz="2000" b="1" dirty="0" smtClean="0"/>
              <a:t>: 1024 X 1024 (</a:t>
            </a:r>
            <a:r>
              <a:rPr lang="ko-KR" altLang="en-US" sz="2000" b="1" dirty="0" smtClean="0"/>
              <a:t>단위 </a:t>
            </a:r>
            <a:r>
              <a:rPr lang="en-US" altLang="ko-KR" sz="2000" b="1" dirty="0" smtClean="0"/>
              <a:t>: m)</a:t>
            </a:r>
          </a:p>
          <a:p>
            <a:pPr marL="342900" indent="-342900" eaLnBrk="1" hangingPunct="1">
              <a:buFontTx/>
              <a:buChar char="-"/>
              <a:defRPr/>
            </a:pPr>
            <a:endParaRPr lang="en-US" altLang="ko-KR" sz="2000" b="1" dirty="0" smtClean="0"/>
          </a:p>
          <a:p>
            <a:pPr marL="342900" indent="-342900" eaLnBrk="1" hangingPunct="1">
              <a:buFontTx/>
              <a:buChar char="-"/>
              <a:defRPr/>
            </a:pPr>
            <a:r>
              <a:rPr lang="ko-KR" altLang="en-US" sz="2000" b="1" dirty="0" smtClean="0"/>
              <a:t>캐릭터 크기 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가로 </a:t>
            </a:r>
            <a:r>
              <a:rPr lang="en-US" altLang="ko-KR" sz="2000" b="1" dirty="0" smtClean="0"/>
              <a:t>0.3m x </a:t>
            </a:r>
            <a:r>
              <a:rPr lang="ko-KR" altLang="en-US" sz="2000" b="1" dirty="0" smtClean="0"/>
              <a:t>세로 </a:t>
            </a:r>
            <a:r>
              <a:rPr lang="en-US" altLang="ko-KR" sz="2000" b="1" dirty="0" smtClean="0"/>
              <a:t>2m</a:t>
            </a:r>
          </a:p>
          <a:p>
            <a:pPr eaLnBrk="1" hangingPunct="1">
              <a:defRPr/>
            </a:pPr>
            <a:endParaRPr lang="en-US" altLang="ko-KR" sz="2000" b="1" dirty="0" smtClean="0"/>
          </a:p>
          <a:p>
            <a:pPr marL="342900" indent="-342900" eaLnBrk="1" hangingPunct="1">
              <a:buFontTx/>
              <a:buChar char="-"/>
              <a:defRPr/>
            </a:pPr>
            <a:r>
              <a:rPr lang="ko-KR" altLang="en-US" sz="2000" b="1" dirty="0" smtClean="0"/>
              <a:t>예상 플레이 시간 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게임당 최대 </a:t>
            </a:r>
            <a:r>
              <a:rPr lang="en-US" altLang="ko-KR" sz="2000" b="1" dirty="0" smtClean="0"/>
              <a:t>10</a:t>
            </a:r>
            <a:r>
              <a:rPr lang="ko-KR" altLang="en-US" sz="2000" b="1" dirty="0" smtClean="0"/>
              <a:t>분</a:t>
            </a:r>
            <a:endParaRPr lang="en-US" altLang="ko-KR" sz="2000" b="1" dirty="0" smtClean="0"/>
          </a:p>
          <a:p>
            <a:pPr marL="342900" indent="-342900" eaLnBrk="1" hangingPunct="1">
              <a:buFontTx/>
              <a:buChar char="-"/>
              <a:defRPr/>
            </a:pPr>
            <a:endParaRPr lang="en-US" altLang="ko-KR" sz="2000" b="1" dirty="0"/>
          </a:p>
          <a:p>
            <a:pPr marL="342900" indent="-342900" eaLnBrk="1" hangingPunct="1">
              <a:buFontTx/>
              <a:buChar char="-"/>
              <a:defRPr/>
            </a:pPr>
            <a:r>
              <a:rPr lang="ko-KR" altLang="en-US" sz="2000" b="1" dirty="0" err="1" smtClean="0"/>
              <a:t>맵</a:t>
            </a:r>
            <a:r>
              <a:rPr lang="ko-KR" altLang="en-US" sz="2000" b="1" dirty="0" smtClean="0"/>
              <a:t> 종류 </a:t>
            </a:r>
            <a:r>
              <a:rPr lang="en-US" altLang="ko-KR" sz="2000" b="1" dirty="0" smtClean="0"/>
              <a:t>: 1</a:t>
            </a:r>
            <a:r>
              <a:rPr lang="ko-KR" altLang="en-US" sz="2000" b="1" dirty="0" smtClean="0"/>
              <a:t>개</a:t>
            </a:r>
            <a:endParaRPr lang="en-US" altLang="ko-KR" sz="2000" b="1" dirty="0" smtClean="0"/>
          </a:p>
          <a:p>
            <a:pPr eaLnBrk="1" hangingPunct="1">
              <a:defRPr/>
            </a:pPr>
            <a:endParaRPr lang="en-US" altLang="ko-KR" sz="2000" b="1" dirty="0" smtClean="0"/>
          </a:p>
          <a:p>
            <a:pPr marL="342900" indent="-342900" eaLnBrk="1" hangingPunct="1">
              <a:buFontTx/>
              <a:buChar char="-"/>
              <a:defRPr/>
            </a:pPr>
            <a:r>
              <a:rPr lang="ko-KR" altLang="en-US" sz="2000" b="1" dirty="0" smtClean="0"/>
              <a:t>게임 모드 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협동 모드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깃발 모드 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생존 모드</a:t>
            </a:r>
            <a:r>
              <a:rPr lang="en-US" altLang="ko-KR" sz="2000" b="1" dirty="0" smtClean="0"/>
              <a:t> </a:t>
            </a:r>
          </a:p>
          <a:p>
            <a:pPr eaLnBrk="1" hangingPunct="1">
              <a:defRPr/>
            </a:pPr>
            <a:endParaRPr lang="en-US" altLang="ko-KR" sz="2000" b="1" dirty="0"/>
          </a:p>
          <a:p>
            <a:pPr marL="342900" indent="-342900" eaLnBrk="1" hangingPunct="1">
              <a:buFontTx/>
              <a:buChar char="-"/>
              <a:defRPr/>
            </a:pPr>
            <a:r>
              <a:rPr lang="ko-KR" altLang="en-US" sz="2000" b="1" dirty="0" smtClean="0"/>
              <a:t>총 종류 </a:t>
            </a:r>
            <a:r>
              <a:rPr lang="en-US" altLang="ko-KR" sz="2000" b="1" dirty="0" smtClean="0"/>
              <a:t>: 6</a:t>
            </a:r>
            <a:r>
              <a:rPr lang="ko-KR" altLang="en-US" sz="2000" b="1" dirty="0" smtClean="0"/>
              <a:t>개</a:t>
            </a:r>
            <a:endParaRPr lang="en-US" altLang="ko-KR" sz="2000" b="1" dirty="0" smtClean="0"/>
          </a:p>
          <a:p>
            <a:pPr marL="342900" indent="-342900" eaLnBrk="1" hangingPunct="1">
              <a:buFontTx/>
              <a:buChar char="-"/>
              <a:defRPr/>
            </a:pPr>
            <a:endParaRPr lang="en-US" altLang="ko-KR" sz="2500" b="1" dirty="0" smtClean="0"/>
          </a:p>
          <a:p>
            <a:pPr eaLnBrk="1" hangingPunct="1">
              <a:defRPr/>
            </a:pPr>
            <a:endParaRPr lang="en-US" altLang="ko-KR" sz="2500" b="1" dirty="0"/>
          </a:p>
        </p:txBody>
      </p:sp>
      <p:sp>
        <p:nvSpPr>
          <p:cNvPr id="12" name="object 2"/>
          <p:cNvSpPr txBox="1"/>
          <p:nvPr/>
        </p:nvSpPr>
        <p:spPr>
          <a:xfrm>
            <a:off x="630427" y="440258"/>
            <a:ext cx="6538595" cy="68993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spcBef>
                <a:spcPts val="100"/>
              </a:spcBef>
              <a:defRPr/>
            </a:pPr>
            <a:r>
              <a:rPr lang="en-US" altLang="ko-KR" dirty="0" smtClean="0">
                <a:solidFill>
                  <a:srgbClr val="92D050"/>
                </a:solidFill>
                <a:latin typeface="BatmanForeverAlternate"/>
                <a:cs typeface="Calibri"/>
              </a:rPr>
              <a:t>2</a:t>
            </a:r>
            <a:r>
              <a:rPr lang="en-US" altLang="ko-KR" b="0" spc="-10" dirty="0" smtClean="0">
                <a:solidFill>
                  <a:srgbClr val="92D050"/>
                </a:solidFill>
                <a:latin typeface="BatmanForeverAlternate"/>
                <a:cs typeface="Calibri"/>
              </a:rPr>
              <a:t>-2</a:t>
            </a:r>
            <a:r>
              <a:rPr lang="ko-KR" altLang="en-US" b="0" spc="-10" dirty="0" smtClean="0">
                <a:solidFill>
                  <a:srgbClr val="92D050"/>
                </a:solidFill>
                <a:latin typeface="BatmanForeverAlternate"/>
                <a:cs typeface="Calibri"/>
              </a:rPr>
              <a:t> 게임 소개 및 특징</a:t>
            </a:r>
            <a:endParaRPr lang="ko-KR" altLang="en-US" b="0" spc="-10" dirty="0">
              <a:solidFill>
                <a:srgbClr val="92D050"/>
              </a:solidFill>
              <a:latin typeface="Calibri"/>
              <a:cs typeface="Calibri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8532440" y="6407281"/>
            <a:ext cx="148629" cy="146629"/>
          </a:xfrm>
          <a:prstGeom prst="chevron">
            <a:avLst>
              <a:gd name="adj" fmla="val 589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제목 4"/>
          <p:cNvSpPr txBox="1"/>
          <p:nvPr/>
        </p:nvSpPr>
        <p:spPr>
          <a:xfrm>
            <a:off x="8109917" y="6321716"/>
            <a:ext cx="432048" cy="31775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>
              <a:defRPr/>
            </a:pP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03</a:t>
            </a:r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289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5"/>
          <p:cNvSpPr/>
          <p:nvPr/>
        </p:nvSpPr>
        <p:spPr>
          <a:xfrm>
            <a:off x="478878" y="2204847"/>
            <a:ext cx="4597400" cy="2932430"/>
          </a:xfrm>
          <a:custGeom>
            <a:avLst/>
            <a:gdLst/>
            <a:ahLst/>
            <a:cxnLst/>
            <a:rect l="l" t="t" r="r" b="b"/>
            <a:pathLst>
              <a:path w="4597400" h="2932429">
                <a:moveTo>
                  <a:pt x="0" y="2931922"/>
                </a:moveTo>
                <a:lnTo>
                  <a:pt x="4597146" y="2931922"/>
                </a:lnTo>
                <a:lnTo>
                  <a:pt x="4597146" y="0"/>
                </a:lnTo>
                <a:lnTo>
                  <a:pt x="0" y="0"/>
                </a:lnTo>
                <a:lnTo>
                  <a:pt x="0" y="2931922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2" name="object 2"/>
          <p:cNvSpPr txBox="1"/>
          <p:nvPr/>
        </p:nvSpPr>
        <p:spPr>
          <a:xfrm>
            <a:off x="630427" y="440258"/>
            <a:ext cx="6538595" cy="68993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spcBef>
                <a:spcPts val="100"/>
              </a:spcBef>
              <a:defRPr/>
            </a:pPr>
            <a:r>
              <a:rPr lang="en-US" altLang="ko-KR" dirty="0" smtClean="0">
                <a:solidFill>
                  <a:srgbClr val="92D050"/>
                </a:solidFill>
                <a:latin typeface="BatmanForeverAlternate"/>
                <a:cs typeface="Calibri"/>
              </a:rPr>
              <a:t>2-3</a:t>
            </a:r>
            <a:r>
              <a:rPr lang="ko-KR" altLang="en-US" dirty="0" smtClean="0">
                <a:solidFill>
                  <a:srgbClr val="92D050"/>
                </a:solidFill>
                <a:latin typeface="BatmanForeverAlternate"/>
                <a:cs typeface="Calibri"/>
              </a:rPr>
              <a:t> 게임 소개 및 특징</a:t>
            </a:r>
            <a:endParaRPr lang="ko-KR" altLang="en-US" b="0" spc="-10" dirty="0">
              <a:solidFill>
                <a:srgbClr val="92D050"/>
              </a:solidFill>
              <a:latin typeface="BatmanForeverAlternate"/>
              <a:cs typeface="Calibri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8532440" y="6407281"/>
            <a:ext cx="148629" cy="146629"/>
          </a:xfrm>
          <a:prstGeom prst="chevron">
            <a:avLst>
              <a:gd name="adj" fmla="val 589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제목 4"/>
          <p:cNvSpPr txBox="1"/>
          <p:nvPr/>
        </p:nvSpPr>
        <p:spPr>
          <a:xfrm>
            <a:off x="8109917" y="6321716"/>
            <a:ext cx="432048" cy="31775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>
              <a:defRPr/>
            </a:pP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03</a:t>
            </a:r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8865" y="130071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r>
              <a:rPr lang="en-US" altLang="ko-KR" b="1" dirty="0"/>
              <a:t>-  </a:t>
            </a:r>
            <a:r>
              <a:rPr lang="en-US" altLang="ko-KR" b="1" dirty="0" smtClean="0"/>
              <a:t>UI </a:t>
            </a:r>
            <a:r>
              <a:rPr lang="ko-KR" altLang="en-US" b="1" dirty="0" smtClean="0"/>
              <a:t>구성 예</a:t>
            </a:r>
            <a:r>
              <a:rPr lang="ko-KR" altLang="en-US" b="1" dirty="0"/>
              <a:t>시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  <a:cs typeface="Tahoma"/>
              </a:rPr>
              <a:t>, </a:t>
            </a:r>
            <a:r>
              <a:rPr lang="en-US" altLang="ko-KR" dirty="0">
                <a:solidFill>
                  <a:schemeClr val="bg1"/>
                </a:solidFill>
                <a:latin typeface="+mn-ea"/>
                <a:cs typeface="Tahoma"/>
              </a:rPr>
              <a:t>y, z)</a:t>
            </a:r>
          </a:p>
          <a:p>
            <a:pPr lvl="0">
              <a:defRPr/>
            </a:pPr>
            <a:endParaRPr lang="en-US" altLang="ko-KR" b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618866" y="2050704"/>
            <a:ext cx="4300388" cy="3383669"/>
            <a:chOff x="1073746" y="959024"/>
            <a:chExt cx="6738614" cy="5216583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746" y="959024"/>
              <a:ext cx="6300192" cy="4725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7" name="꺾인 연결선 16"/>
            <p:cNvCxnSpPr/>
            <p:nvPr/>
          </p:nvCxnSpPr>
          <p:spPr>
            <a:xfrm rot="5400000">
              <a:off x="1716840" y="1675655"/>
              <a:ext cx="669775" cy="1"/>
            </a:xfrm>
            <a:prstGeom prst="bentConnector3">
              <a:avLst>
                <a:gd name="adj1" fmla="val 47156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414190" y="977001"/>
              <a:ext cx="1828139" cy="482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err="1" smtClean="0"/>
                <a:t>맵</a:t>
              </a:r>
              <a:r>
                <a:rPr lang="ko-KR" altLang="en-US" sz="1500" dirty="0" smtClean="0"/>
                <a:t> 이미지</a:t>
              </a:r>
              <a:endParaRPr lang="ko-KR" altLang="en-US" sz="1500" dirty="0"/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 flipV="1">
              <a:off x="2073754" y="4293096"/>
              <a:ext cx="0" cy="10081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609302" y="5325566"/>
              <a:ext cx="18105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/>
                <a:t>게임 모드 </a:t>
              </a:r>
              <a:endParaRPr lang="ko-KR" altLang="en-US" sz="1500" dirty="0"/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 flipV="1">
              <a:off x="4223842" y="4797152"/>
              <a:ext cx="0" cy="10081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419872" y="5815880"/>
              <a:ext cx="18105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/>
                <a:t>왼쪽 팀 플레이어 </a:t>
              </a:r>
              <a:endParaRPr lang="ko-KR" altLang="en-US" sz="1500" dirty="0"/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 flipV="1">
              <a:off x="6367338" y="4833714"/>
              <a:ext cx="0" cy="10081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563368" y="5852442"/>
              <a:ext cx="224899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/>
                <a:t>오른쪽 팀 플레이어 </a:t>
              </a:r>
              <a:endParaRPr lang="ko-KR" altLang="en-US" sz="1500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724128" y="5432629"/>
            <a:ext cx="26018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</a:t>
            </a:r>
            <a:r>
              <a:rPr lang="ko-KR" altLang="en-US" sz="1000" dirty="0" err="1" smtClean="0"/>
              <a:t>언리얼</a:t>
            </a:r>
            <a:r>
              <a:rPr lang="ko-KR" altLang="en-US" sz="1000" dirty="0" smtClean="0"/>
              <a:t> 토너먼트 </a:t>
            </a:r>
            <a:r>
              <a:rPr lang="en-US" altLang="ko-KR" sz="1000" dirty="0" smtClean="0"/>
              <a:t>2004 </a:t>
            </a:r>
            <a:r>
              <a:rPr lang="ko-KR" altLang="en-US" sz="1000" dirty="0" smtClean="0"/>
              <a:t>게임 </a:t>
            </a:r>
            <a:r>
              <a:rPr lang="ko-KR" altLang="en-US" sz="1000" dirty="0" err="1" smtClean="0"/>
              <a:t>스크린샷</a:t>
            </a:r>
            <a:r>
              <a:rPr lang="en-US" altLang="ko-KR" sz="1000" dirty="0" smtClean="0"/>
              <a:t>&gt;</a:t>
            </a:r>
            <a:endParaRPr lang="ko-KR" altLang="en-US" sz="1000" dirty="0"/>
          </a:p>
        </p:txBody>
      </p:sp>
      <p:sp>
        <p:nvSpPr>
          <p:cNvPr id="29" name="직사각형 28"/>
          <p:cNvSpPr/>
          <p:nvPr/>
        </p:nvSpPr>
        <p:spPr>
          <a:xfrm>
            <a:off x="5042000" y="137932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r>
              <a:rPr lang="en-US" altLang="ko-KR" b="1" dirty="0"/>
              <a:t>-  </a:t>
            </a:r>
            <a:r>
              <a:rPr lang="ko-KR" altLang="en-US" b="1" dirty="0" err="1" smtClean="0"/>
              <a:t>인게임</a:t>
            </a:r>
            <a:r>
              <a:rPr lang="ko-KR" altLang="en-US" b="1" dirty="0" smtClean="0"/>
              <a:t> 스코어 정보 예시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  <a:cs typeface="Tahoma"/>
              </a:rPr>
              <a:t>y</a:t>
            </a:r>
            <a:r>
              <a:rPr lang="en-US" altLang="ko-KR" dirty="0">
                <a:solidFill>
                  <a:schemeClr val="bg1"/>
                </a:solidFill>
                <a:latin typeface="+mn-ea"/>
                <a:cs typeface="Tahoma"/>
              </a:rPr>
              <a:t>, z)</a:t>
            </a:r>
          </a:p>
          <a:p>
            <a:pPr lvl="0">
              <a:defRPr/>
            </a:pPr>
            <a:endParaRPr lang="en-US" altLang="ko-KR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4835836" y="1984931"/>
            <a:ext cx="3845233" cy="3218915"/>
            <a:chOff x="1475656" y="1268760"/>
            <a:chExt cx="5641126" cy="4248472"/>
          </a:xfrm>
        </p:grpSpPr>
        <p:pic>
          <p:nvPicPr>
            <p:cNvPr id="44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1268760"/>
              <a:ext cx="5641126" cy="4248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5" name="직사각형 44"/>
            <p:cNvSpPr/>
            <p:nvPr/>
          </p:nvSpPr>
          <p:spPr>
            <a:xfrm>
              <a:off x="1835696" y="1556792"/>
              <a:ext cx="4896544" cy="3672408"/>
            </a:xfrm>
            <a:prstGeom prst="rect">
              <a:avLst/>
            </a:prstGeom>
            <a:solidFill>
              <a:srgbClr val="868686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45991" y="2238834"/>
              <a:ext cx="2437978" cy="20717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FFFF00"/>
                  </a:solidFill>
                </a:rPr>
                <a:t>ID 1</a:t>
              </a:r>
              <a:r>
                <a:rPr lang="ko-KR" altLang="en-US" sz="1200" dirty="0" smtClean="0">
                  <a:solidFill>
                    <a:srgbClr val="FFFF00"/>
                  </a:solidFill>
                </a:rPr>
                <a:t> </a:t>
              </a:r>
              <a:r>
                <a:rPr lang="en-US" altLang="ko-KR" sz="1200" dirty="0" smtClean="0">
                  <a:solidFill>
                    <a:srgbClr val="FFFF00"/>
                  </a:solidFill>
                </a:rPr>
                <a:t>: Kill 5 , Death 1</a:t>
              </a:r>
            </a:p>
            <a:p>
              <a:endParaRPr lang="en-US" altLang="ko-KR" sz="1200" dirty="0" smtClean="0">
                <a:solidFill>
                  <a:srgbClr val="FFFF00"/>
                </a:solidFill>
              </a:endParaRPr>
            </a:p>
            <a:p>
              <a:r>
                <a:rPr lang="en-US" altLang="ko-KR" sz="1200" dirty="0" smtClean="0">
                  <a:solidFill>
                    <a:srgbClr val="FFFF00"/>
                  </a:solidFill>
                </a:rPr>
                <a:t>ID 2</a:t>
              </a:r>
              <a:r>
                <a:rPr lang="ko-KR" altLang="en-US" sz="1200" dirty="0" smtClean="0">
                  <a:solidFill>
                    <a:srgbClr val="FFFF00"/>
                  </a:solidFill>
                </a:rPr>
                <a:t> </a:t>
              </a:r>
              <a:r>
                <a:rPr lang="en-US" altLang="ko-KR" sz="1200" dirty="0" smtClean="0">
                  <a:solidFill>
                    <a:srgbClr val="FFFF00"/>
                  </a:solidFill>
                </a:rPr>
                <a:t>: Kill 1, Death 5 </a:t>
              </a:r>
              <a:endParaRPr lang="ko-KR" altLang="en-US" sz="1200" dirty="0" smtClean="0">
                <a:solidFill>
                  <a:srgbClr val="FFFF00"/>
                </a:solidFill>
              </a:endParaRPr>
            </a:p>
            <a:p>
              <a:endParaRPr lang="en-US" altLang="ko-KR" sz="1200" dirty="0" smtClean="0">
                <a:solidFill>
                  <a:srgbClr val="FFFF00"/>
                </a:solidFill>
              </a:endParaRPr>
            </a:p>
            <a:p>
              <a:r>
                <a:rPr lang="en-US" altLang="ko-KR" sz="1200" dirty="0" smtClean="0">
                  <a:solidFill>
                    <a:srgbClr val="FFFF00"/>
                  </a:solidFill>
                </a:rPr>
                <a:t>ID 3</a:t>
              </a:r>
              <a:r>
                <a:rPr lang="ko-KR" altLang="en-US" sz="1200" dirty="0" smtClean="0">
                  <a:solidFill>
                    <a:srgbClr val="FFFF00"/>
                  </a:solidFill>
                </a:rPr>
                <a:t> </a:t>
              </a:r>
              <a:r>
                <a:rPr lang="en-US" altLang="ko-KR" sz="1200" dirty="0" smtClean="0">
                  <a:solidFill>
                    <a:srgbClr val="FFFF00"/>
                  </a:solidFill>
                </a:rPr>
                <a:t>: Kill 2 , Death 2 </a:t>
              </a:r>
              <a:endParaRPr lang="ko-KR" altLang="en-US" sz="1200" dirty="0" smtClean="0">
                <a:solidFill>
                  <a:srgbClr val="FFFF00"/>
                </a:solidFill>
              </a:endParaRPr>
            </a:p>
            <a:p>
              <a:endParaRPr lang="en-US" altLang="ko-KR" sz="1200" dirty="0" smtClean="0">
                <a:solidFill>
                  <a:srgbClr val="FFFF00"/>
                </a:solidFill>
              </a:endParaRPr>
            </a:p>
            <a:p>
              <a:r>
                <a:rPr lang="en-US" altLang="ko-KR" sz="1200" dirty="0" smtClean="0">
                  <a:solidFill>
                    <a:srgbClr val="FFFF00"/>
                  </a:solidFill>
                </a:rPr>
                <a:t>ID 4</a:t>
              </a:r>
              <a:r>
                <a:rPr lang="ko-KR" altLang="en-US" sz="1200" dirty="0" smtClean="0">
                  <a:solidFill>
                    <a:srgbClr val="FFFF00"/>
                  </a:solidFill>
                </a:rPr>
                <a:t> </a:t>
              </a:r>
              <a:r>
                <a:rPr lang="en-US" altLang="ko-KR" sz="1200" dirty="0" smtClean="0">
                  <a:solidFill>
                    <a:srgbClr val="FFFF00"/>
                  </a:solidFill>
                </a:rPr>
                <a:t>: Kill 0 , Death 1 </a:t>
              </a:r>
              <a:endParaRPr lang="ko-KR" altLang="en-US" sz="1200" dirty="0" smtClean="0">
                <a:solidFill>
                  <a:srgbClr val="FFFF00"/>
                </a:solidFill>
              </a:endParaRPr>
            </a:p>
            <a:p>
              <a:r>
                <a:rPr lang="en-US" altLang="ko-KR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499992" y="2238834"/>
              <a:ext cx="2437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283968" y="2238834"/>
              <a:ext cx="2437978" cy="20717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FF0000"/>
                  </a:solidFill>
                </a:rPr>
                <a:t>ID 5</a:t>
              </a:r>
              <a:r>
                <a:rPr lang="ko-KR" altLang="en-US" sz="1200" dirty="0" smtClean="0">
                  <a:solidFill>
                    <a:srgbClr val="FF0000"/>
                  </a:solidFill>
                </a:rPr>
                <a:t> </a:t>
              </a:r>
              <a:r>
                <a:rPr lang="en-US" altLang="ko-KR" sz="1200" dirty="0" smtClean="0">
                  <a:solidFill>
                    <a:srgbClr val="FF0000"/>
                  </a:solidFill>
                </a:rPr>
                <a:t>: Kill 5 , Death 1</a:t>
              </a:r>
            </a:p>
            <a:p>
              <a:endParaRPr lang="en-US" altLang="ko-KR" sz="1200" dirty="0" smtClean="0">
                <a:solidFill>
                  <a:srgbClr val="FF0000"/>
                </a:solidFill>
              </a:endParaRPr>
            </a:p>
            <a:p>
              <a:r>
                <a:rPr lang="en-US" altLang="ko-KR" sz="1200" dirty="0" smtClean="0">
                  <a:solidFill>
                    <a:srgbClr val="FF0000"/>
                  </a:solidFill>
                </a:rPr>
                <a:t>ID 6</a:t>
              </a:r>
              <a:r>
                <a:rPr lang="ko-KR" altLang="en-US" sz="1200" dirty="0" smtClean="0">
                  <a:solidFill>
                    <a:srgbClr val="FF0000"/>
                  </a:solidFill>
                </a:rPr>
                <a:t> </a:t>
              </a:r>
              <a:r>
                <a:rPr lang="en-US" altLang="ko-KR" sz="1200" dirty="0" smtClean="0">
                  <a:solidFill>
                    <a:srgbClr val="FF0000"/>
                  </a:solidFill>
                </a:rPr>
                <a:t>: Kill 1, Death 5 </a:t>
              </a:r>
              <a:endParaRPr lang="ko-KR" altLang="en-US" sz="1200" dirty="0" smtClean="0">
                <a:solidFill>
                  <a:srgbClr val="FF0000"/>
                </a:solidFill>
              </a:endParaRPr>
            </a:p>
            <a:p>
              <a:endParaRPr lang="en-US" altLang="ko-KR" sz="1200" dirty="0" smtClean="0">
                <a:solidFill>
                  <a:srgbClr val="FF0000"/>
                </a:solidFill>
              </a:endParaRPr>
            </a:p>
            <a:p>
              <a:r>
                <a:rPr lang="en-US" altLang="ko-KR" sz="1200" dirty="0" smtClean="0">
                  <a:solidFill>
                    <a:srgbClr val="FF0000"/>
                  </a:solidFill>
                </a:rPr>
                <a:t>ID 7</a:t>
              </a:r>
              <a:r>
                <a:rPr lang="ko-KR" altLang="en-US" sz="1200" dirty="0" smtClean="0">
                  <a:solidFill>
                    <a:srgbClr val="FF0000"/>
                  </a:solidFill>
                </a:rPr>
                <a:t> </a:t>
              </a:r>
              <a:r>
                <a:rPr lang="en-US" altLang="ko-KR" sz="1200" dirty="0" smtClean="0">
                  <a:solidFill>
                    <a:srgbClr val="FF0000"/>
                  </a:solidFill>
                </a:rPr>
                <a:t>: Kill 2 , Death 2 </a:t>
              </a:r>
              <a:endParaRPr lang="ko-KR" altLang="en-US" sz="1200" dirty="0" smtClean="0">
                <a:solidFill>
                  <a:srgbClr val="FF0000"/>
                </a:solidFill>
              </a:endParaRPr>
            </a:p>
            <a:p>
              <a:endParaRPr lang="en-US" altLang="ko-KR" sz="1200" dirty="0" smtClean="0">
                <a:solidFill>
                  <a:srgbClr val="FF0000"/>
                </a:solidFill>
              </a:endParaRPr>
            </a:p>
            <a:p>
              <a:r>
                <a:rPr lang="en-US" altLang="ko-KR" sz="1200" dirty="0" smtClean="0">
                  <a:solidFill>
                    <a:srgbClr val="FF0000"/>
                  </a:solidFill>
                </a:rPr>
                <a:t>ID 8</a:t>
              </a:r>
              <a:r>
                <a:rPr lang="ko-KR" altLang="en-US" sz="1200" dirty="0" smtClean="0">
                  <a:solidFill>
                    <a:srgbClr val="FF0000"/>
                  </a:solidFill>
                </a:rPr>
                <a:t> </a:t>
              </a:r>
              <a:r>
                <a:rPr lang="en-US" altLang="ko-KR" sz="1200" dirty="0" smtClean="0">
                  <a:solidFill>
                    <a:srgbClr val="FF0000"/>
                  </a:solidFill>
                </a:rPr>
                <a:t>: Kill 0 , Death 1 </a:t>
              </a:r>
              <a:endParaRPr lang="ko-KR" altLang="en-US" sz="1200" dirty="0" smtClean="0">
                <a:solidFill>
                  <a:srgbClr val="FF0000"/>
                </a:solidFill>
              </a:endParaRPr>
            </a:p>
            <a:p>
              <a:r>
                <a:rPr lang="en-US" altLang="ko-KR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68789" y="1811198"/>
              <a:ext cx="2437978" cy="3655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FFFF00"/>
                  </a:solidFill>
                </a:rPr>
                <a:t>Score :  250</a:t>
              </a:r>
              <a:endParaRPr lang="ko-KR" altLang="en-US" sz="1200" dirty="0">
                <a:solidFill>
                  <a:srgbClr val="FFFF00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306766" y="1822446"/>
              <a:ext cx="2437978" cy="3655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FF0000"/>
                  </a:solidFill>
                </a:rPr>
                <a:t>Score :  150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90449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 txBox="1"/>
          <p:nvPr/>
        </p:nvSpPr>
        <p:spPr>
          <a:xfrm>
            <a:off x="630427" y="440258"/>
            <a:ext cx="6538595" cy="689932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spcBef>
                <a:spcPts val="100"/>
              </a:spcBef>
              <a:defRPr/>
            </a:pPr>
            <a:r>
              <a:rPr lang="en-US" altLang="ko-KR" dirty="0" smtClean="0">
                <a:solidFill>
                  <a:srgbClr val="92D050"/>
                </a:solidFill>
                <a:latin typeface="BatmanForeverAlternate"/>
                <a:cs typeface="Calibri"/>
              </a:rPr>
              <a:t>2-4</a:t>
            </a:r>
            <a:r>
              <a:rPr lang="ko-KR" altLang="en-US" dirty="0" smtClean="0">
                <a:solidFill>
                  <a:srgbClr val="92D050"/>
                </a:solidFill>
                <a:latin typeface="BatmanForeverAlternate"/>
                <a:cs typeface="Calibri"/>
              </a:rPr>
              <a:t> 게임 소개 및 특징</a:t>
            </a:r>
            <a:endParaRPr lang="ko-KR" altLang="en-US" b="0" spc="-10" dirty="0">
              <a:solidFill>
                <a:srgbClr val="92D050"/>
              </a:solidFill>
              <a:latin typeface="BatmanForeverAlternate"/>
              <a:cs typeface="Calibri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8532440" y="6407281"/>
            <a:ext cx="148629" cy="146629"/>
          </a:xfrm>
          <a:prstGeom prst="chevron">
            <a:avLst>
              <a:gd name="adj" fmla="val 589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제목 4"/>
          <p:cNvSpPr txBox="1"/>
          <p:nvPr/>
        </p:nvSpPr>
        <p:spPr>
          <a:xfrm>
            <a:off x="8109917" y="6321716"/>
            <a:ext cx="432048" cy="31775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>
              <a:defRPr/>
            </a:pP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03</a:t>
            </a:r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6198" y="1903070"/>
            <a:ext cx="8500780" cy="4577525"/>
            <a:chOff x="0" y="628645"/>
            <a:chExt cx="8500780" cy="4577525"/>
          </a:xfrm>
        </p:grpSpPr>
        <p:pic>
          <p:nvPicPr>
            <p:cNvPr id="59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1268760"/>
              <a:ext cx="3997150" cy="30103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0" name="직선 화살표 연결선 59"/>
            <p:cNvCxnSpPr/>
            <p:nvPr/>
          </p:nvCxnSpPr>
          <p:spPr>
            <a:xfrm flipV="1">
              <a:off x="1835696" y="4279113"/>
              <a:ext cx="0" cy="6538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1356674" y="4883005"/>
              <a:ext cx="115545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/>
                <a:t>HP </a:t>
              </a:r>
              <a:r>
                <a:rPr lang="ko-KR" altLang="en-US" sz="1500" dirty="0" smtClean="0"/>
                <a:t>정보 </a:t>
              </a:r>
              <a:endParaRPr lang="ko-KR" altLang="en-US" sz="1500" dirty="0"/>
            </a:p>
          </p:txBody>
        </p:sp>
        <p:cxnSp>
          <p:nvCxnSpPr>
            <p:cNvPr id="62" name="직선 화살표 연결선 61"/>
            <p:cNvCxnSpPr/>
            <p:nvPr/>
          </p:nvCxnSpPr>
          <p:spPr>
            <a:xfrm>
              <a:off x="971600" y="3952163"/>
              <a:ext cx="50405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0" y="3790580"/>
              <a:ext cx="106900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err="1" smtClean="0"/>
                <a:t>실드</a:t>
              </a:r>
              <a:r>
                <a:rPr lang="ko-KR" altLang="en-US" sz="1500" dirty="0" smtClean="0"/>
                <a:t> 정보</a:t>
              </a:r>
              <a:endParaRPr lang="ko-KR" altLang="en-US" sz="1500" dirty="0"/>
            </a:p>
          </p:txBody>
        </p:sp>
        <p:cxnSp>
          <p:nvCxnSpPr>
            <p:cNvPr id="64" name="직선 화살표 연결선 63"/>
            <p:cNvCxnSpPr/>
            <p:nvPr/>
          </p:nvCxnSpPr>
          <p:spPr>
            <a:xfrm flipV="1">
              <a:off x="3016183" y="4279113"/>
              <a:ext cx="0" cy="603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2512127" y="4883005"/>
              <a:ext cx="162782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smtClean="0"/>
                <a:t>보유 중인 총</a:t>
              </a:r>
              <a:endParaRPr lang="ko-KR" altLang="en-US" sz="15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658893" y="4883004"/>
              <a:ext cx="162782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/>
                <a:t>총알 개수</a:t>
              </a:r>
              <a:endParaRPr lang="ko-KR" altLang="en-US" sz="1500" dirty="0"/>
            </a:p>
          </p:txBody>
        </p:sp>
        <p:cxnSp>
          <p:nvCxnSpPr>
            <p:cNvPr id="67" name="직선 화살표 연결선 66"/>
            <p:cNvCxnSpPr/>
            <p:nvPr/>
          </p:nvCxnSpPr>
          <p:spPr>
            <a:xfrm flipV="1">
              <a:off x="5292080" y="4313175"/>
              <a:ext cx="0" cy="603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flipH="1">
              <a:off x="5472805" y="3780343"/>
              <a:ext cx="13681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6872955" y="3616152"/>
              <a:ext cx="162782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/>
                <a:t>1</a:t>
              </a:r>
              <a:r>
                <a:rPr lang="ko-KR" altLang="en-US" sz="1500" dirty="0" smtClean="0"/>
                <a:t>인칭 시점에 카메라</a:t>
              </a:r>
              <a:endParaRPr lang="ko-KR" altLang="en-US" sz="1500" dirty="0"/>
            </a:p>
          </p:txBody>
        </p:sp>
        <p:cxnSp>
          <p:nvCxnSpPr>
            <p:cNvPr id="70" name="직선 화살표 연결선 69"/>
            <p:cNvCxnSpPr/>
            <p:nvPr/>
          </p:nvCxnSpPr>
          <p:spPr>
            <a:xfrm flipH="1" flipV="1">
              <a:off x="1835696" y="937696"/>
              <a:ext cx="11455" cy="331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1399895" y="628645"/>
              <a:ext cx="106900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/>
                <a:t>게임 시간</a:t>
              </a:r>
              <a:endParaRPr lang="ko-KR" altLang="en-US" sz="1500" dirty="0"/>
            </a:p>
          </p:txBody>
        </p:sp>
        <p:cxnSp>
          <p:nvCxnSpPr>
            <p:cNvPr id="72" name="직선 화살표 연결선 71"/>
            <p:cNvCxnSpPr/>
            <p:nvPr/>
          </p:nvCxnSpPr>
          <p:spPr>
            <a:xfrm flipV="1">
              <a:off x="5267190" y="1351058"/>
              <a:ext cx="889691" cy="331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6286718" y="1141323"/>
              <a:ext cx="106900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/>
                <a:t>킬 </a:t>
              </a:r>
              <a:r>
                <a:rPr lang="ko-KR" altLang="en-US" sz="1500" dirty="0" err="1" smtClean="0"/>
                <a:t>메세지</a:t>
              </a:r>
              <a:endParaRPr lang="ko-KR" altLang="en-US" sz="1500" dirty="0"/>
            </a:p>
          </p:txBody>
        </p:sp>
      </p:grpSp>
      <p:sp>
        <p:nvSpPr>
          <p:cNvPr id="74" name="직사각형 73"/>
          <p:cNvSpPr/>
          <p:nvPr/>
        </p:nvSpPr>
        <p:spPr>
          <a:xfrm>
            <a:off x="578752" y="125673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r>
              <a:rPr lang="en-US" altLang="ko-KR" b="1" dirty="0"/>
              <a:t>-  </a:t>
            </a:r>
            <a:r>
              <a:rPr lang="ko-KR" altLang="en-US" b="1" dirty="0" err="1" smtClean="0"/>
              <a:t>인게임</a:t>
            </a:r>
            <a:r>
              <a:rPr lang="ko-KR" altLang="en-US" b="1" dirty="0" smtClean="0"/>
              <a:t> 예시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  <a:cs typeface="Tahoma"/>
              </a:rPr>
              <a:t>y</a:t>
            </a:r>
            <a:r>
              <a:rPr lang="en-US" altLang="ko-KR" dirty="0">
                <a:solidFill>
                  <a:schemeClr val="bg1"/>
                </a:solidFill>
                <a:latin typeface="+mn-ea"/>
                <a:cs typeface="Tahoma"/>
              </a:rPr>
              <a:t>, z)</a:t>
            </a:r>
          </a:p>
          <a:p>
            <a:pPr lvl="0">
              <a:defRPr/>
            </a:pPr>
            <a:endParaRPr lang="en-US" altLang="ko-KR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2179522" y="5643325"/>
            <a:ext cx="26018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</a:t>
            </a:r>
            <a:r>
              <a:rPr lang="ko-KR" altLang="en-US" sz="1000" dirty="0" err="1" smtClean="0"/>
              <a:t>언리얼</a:t>
            </a:r>
            <a:r>
              <a:rPr lang="ko-KR" altLang="en-US" sz="1000" dirty="0" smtClean="0"/>
              <a:t> 토너먼트 </a:t>
            </a:r>
            <a:r>
              <a:rPr lang="en-US" altLang="ko-KR" sz="1000" dirty="0" smtClean="0"/>
              <a:t>2004 </a:t>
            </a:r>
            <a:r>
              <a:rPr lang="ko-KR" altLang="en-US" sz="1000" dirty="0" smtClean="0"/>
              <a:t>게임 </a:t>
            </a:r>
            <a:r>
              <a:rPr lang="ko-KR" altLang="en-US" sz="1000" dirty="0" err="1" smtClean="0"/>
              <a:t>스크린샷</a:t>
            </a:r>
            <a:r>
              <a:rPr lang="en-US" altLang="ko-KR" sz="1000" dirty="0" smtClean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572026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 txBox="1"/>
          <p:nvPr/>
        </p:nvSpPr>
        <p:spPr>
          <a:xfrm>
            <a:off x="465338" y="348677"/>
            <a:ext cx="6538595" cy="670498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spcBef>
                <a:spcPts val="100"/>
              </a:spcBef>
              <a:defRPr/>
            </a:pPr>
            <a:r>
              <a:rPr lang="en-US" altLang="ko-KR">
                <a:solidFill>
                  <a:srgbClr val="92D050"/>
                </a:solidFill>
                <a:latin typeface="BatmanForeverAlternate"/>
                <a:cs typeface="Calibri"/>
              </a:rPr>
              <a:t>3-1</a:t>
            </a:r>
            <a:r>
              <a:rPr lang="ko-KR" altLang="en-US" b="0" spc="-10">
                <a:solidFill>
                  <a:srgbClr val="92D050"/>
                </a:solidFill>
                <a:latin typeface="BatmanForeverAlternate"/>
                <a:cs typeface="Calibri"/>
              </a:rPr>
              <a:t> 게임모드</a:t>
            </a:r>
          </a:p>
        </p:txBody>
      </p:sp>
      <p:sp>
        <p:nvSpPr>
          <p:cNvPr id="11" name="갈매기형 수장 10"/>
          <p:cNvSpPr/>
          <p:nvPr/>
        </p:nvSpPr>
        <p:spPr>
          <a:xfrm>
            <a:off x="8815859" y="6538901"/>
            <a:ext cx="148629" cy="146629"/>
          </a:xfrm>
          <a:prstGeom prst="chevron">
            <a:avLst>
              <a:gd name="adj" fmla="val 589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제목 4"/>
          <p:cNvSpPr txBox="1"/>
          <p:nvPr/>
        </p:nvSpPr>
        <p:spPr>
          <a:xfrm>
            <a:off x="8393336" y="6453336"/>
            <a:ext cx="432048" cy="31775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>
              <a:defRPr/>
            </a:pPr>
            <a:r>
              <a:rPr lang="en-US" altLang="ko-KR" sz="1400">
                <a:solidFill>
                  <a:schemeClr val="bg1">
                    <a:lumMod val="50000"/>
                  </a:schemeClr>
                </a:solidFill>
              </a:rPr>
              <a:t>00</a:t>
            </a:r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3079" name="표 30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403821"/>
              </p:ext>
            </p:extLst>
          </p:nvPr>
        </p:nvGraphicFramePr>
        <p:xfrm>
          <a:off x="335360" y="1338165"/>
          <a:ext cx="7776862" cy="418357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838567"/>
                <a:gridCol w="1861732"/>
                <a:gridCol w="3132348"/>
                <a:gridCol w="1944215"/>
              </a:tblGrid>
              <a:tr h="40273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/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dirty="0"/>
                        <a:t>협동 모드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dirty="0"/>
                        <a:t>생존모드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깃발모드</a:t>
                      </a:r>
                    </a:p>
                  </a:txBody>
                  <a:tcPr/>
                </a:tc>
              </a:tr>
              <a:tr h="116672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dirty="0" err="1"/>
                        <a:t>적팀을</a:t>
                      </a:r>
                      <a:r>
                        <a:rPr lang="ko-KR" altLang="en-US" dirty="0"/>
                        <a:t> 모두 </a:t>
                      </a:r>
                      <a:r>
                        <a:rPr lang="ko-KR" altLang="en-US" dirty="0" err="1"/>
                        <a:t>처치시</a:t>
                      </a:r>
                      <a:r>
                        <a:rPr lang="ko-KR" altLang="en-US" dirty="0"/>
                        <a:t> 승리</a:t>
                      </a:r>
                      <a:r>
                        <a:rPr lang="en-US" altLang="ko-KR" dirty="0"/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dirty="0" smtClean="0"/>
                        <a:t>마지막 까지 살아남기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dirty="0"/>
                        <a:t>깃발 지역에 제한시간 </a:t>
                      </a:r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분 이내에 더 많은 </a:t>
                      </a:r>
                      <a:r>
                        <a:rPr lang="ko-KR" altLang="en-US" dirty="0"/>
                        <a:t>깃발을 꽂는 팀이 승리</a:t>
                      </a:r>
                      <a:r>
                        <a:rPr lang="en-US" altLang="ko-KR" dirty="0"/>
                        <a:t>!</a:t>
                      </a:r>
                    </a:p>
                  </a:txBody>
                  <a:tcPr/>
                </a:tc>
              </a:tr>
              <a:tr h="112908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/>
                        <a:t>Item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dirty="0" smtClean="0"/>
                        <a:t>시작 시 기본 총  부여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>
                        <a:defRPr/>
                      </a:pPr>
                      <a:r>
                        <a:rPr lang="en-US" altLang="ko-KR" dirty="0"/>
                        <a:t>30</a:t>
                      </a:r>
                      <a:r>
                        <a:rPr lang="ko-KR" altLang="en-US" dirty="0"/>
                        <a:t>초마다 특정지역에 총과 치료제 생성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dirty="0" err="1" smtClean="0"/>
                        <a:t>맵</a:t>
                      </a:r>
                      <a:r>
                        <a:rPr lang="ko-KR" altLang="en-US" dirty="0" smtClean="0"/>
                        <a:t> 중앙에 깃발 생성</a:t>
                      </a:r>
                      <a:endParaRPr lang="ko-KR" altLang="en-US" dirty="0"/>
                    </a:p>
                  </a:txBody>
                  <a:tcPr/>
                </a:tc>
              </a:tr>
              <a:tr h="112908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dirty="0" smtClean="0"/>
                        <a:t>시간이 지남에 따라 세이프 존이 줄어들게 됩니다</a:t>
                      </a:r>
                      <a:r>
                        <a:rPr lang="en-US" altLang="ko-KR" dirty="0" smtClean="0"/>
                        <a:t>.  </a:t>
                      </a:r>
                    </a:p>
                    <a:p>
                      <a:pPr>
                        <a:defRPr/>
                      </a:pPr>
                      <a:r>
                        <a:rPr lang="ko-KR" altLang="en-US" dirty="0" smtClean="0"/>
                        <a:t>세이프 </a:t>
                      </a:r>
                      <a:r>
                        <a:rPr lang="ko-KR" altLang="en-US" baseline="0" dirty="0" smtClean="0"/>
                        <a:t>존 밖에 있는 캐릭터는 체력은 점점 줄어 듭니다</a:t>
                      </a:r>
                      <a:r>
                        <a:rPr lang="en-US" altLang="ko-KR" baseline="0" dirty="0" smtClean="0"/>
                        <a:t>.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dirty="0" smtClean="0"/>
                        <a:t>깃발을 들고 상대 깃발지역에 꽂으면</a:t>
                      </a:r>
                      <a:r>
                        <a:rPr lang="ko-KR" altLang="en-US" baseline="0" dirty="0" smtClean="0"/>
                        <a:t> 점수 획득</a:t>
                      </a:r>
                      <a:endParaRPr lang="en-US" altLang="ko-KR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790</Words>
  <Application>Microsoft Office PowerPoint</Application>
  <PresentationFormat>화면 슬라이드 쇼(4:3)</PresentationFormat>
  <Paragraphs>217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PowerPoint 프레젠테이션</vt:lpstr>
      <vt:lpstr>&gt;INDEX&lt;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bizdesign.net</dc:creator>
  <cp:lastModifiedBy>Windows 사용자</cp:lastModifiedBy>
  <cp:revision>81</cp:revision>
  <dcterms:created xsi:type="dcterms:W3CDTF">2013-04-02T13:36:32Z</dcterms:created>
  <dcterms:modified xsi:type="dcterms:W3CDTF">2017-12-22T15:57:34Z</dcterms:modified>
  <cp:version>0906.0100.01</cp:version>
</cp:coreProperties>
</file>